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0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7666-2EF2-4B8D-B211-3D959A60053A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A50DA-FD4D-4565-8E53-90183717F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5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𝝈</m:t>
                    </m:r>
                  </m:oMath>
                </a14:m>
                <a:r>
                  <a:rPr lang="pt-BR" dirty="0" smtClean="0"/>
                  <a:t> significa desvio de uma amostra e </a:t>
                </a:r>
                <a:r>
                  <a:rPr lang="pt-BR" b="1" dirty="0" smtClean="0"/>
                  <a:t>S</a:t>
                </a:r>
                <a:r>
                  <a:rPr lang="pt-BR" dirty="0" smtClean="0"/>
                  <a:t> significa desvio</a:t>
                </a:r>
                <a:r>
                  <a:rPr lang="pt-BR" baseline="0" dirty="0" smtClean="0"/>
                  <a:t> de uma população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b="1" i="0" smtClean="0">
                    <a:solidFill>
                      <a:srgbClr val="00B05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𝝈</a:t>
                </a:r>
                <a:r>
                  <a:rPr lang="pt-BR" dirty="0" smtClean="0"/>
                  <a:t> significa desvio de uma amostra e </a:t>
                </a:r>
                <a:r>
                  <a:rPr lang="pt-BR" b="1" dirty="0" smtClean="0"/>
                  <a:t>S</a:t>
                </a:r>
                <a:r>
                  <a:rPr lang="pt-BR" dirty="0" smtClean="0"/>
                  <a:t> significa desvio</a:t>
                </a:r>
                <a:r>
                  <a:rPr lang="pt-BR" baseline="0" dirty="0" smtClean="0"/>
                  <a:t> de uma população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𝝈</m:t>
                    </m:r>
                  </m:oMath>
                </a14:m>
                <a:r>
                  <a:rPr lang="pt-BR" dirty="0" smtClean="0"/>
                  <a:t> significa desvio de uma amostra e </a:t>
                </a:r>
                <a:r>
                  <a:rPr lang="pt-BR" b="1" dirty="0" smtClean="0"/>
                  <a:t>S</a:t>
                </a:r>
                <a:r>
                  <a:rPr lang="pt-BR" dirty="0" smtClean="0"/>
                  <a:t> significa desvio</a:t>
                </a:r>
                <a:r>
                  <a:rPr lang="pt-BR" baseline="0" dirty="0" smtClean="0"/>
                  <a:t> de uma população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b="1" i="0" smtClean="0">
                    <a:solidFill>
                      <a:srgbClr val="00B05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𝝈</a:t>
                </a:r>
                <a:r>
                  <a:rPr lang="pt-BR" dirty="0" smtClean="0"/>
                  <a:t> significa desvio de uma amostra e </a:t>
                </a:r>
                <a:r>
                  <a:rPr lang="pt-BR" b="1" dirty="0" smtClean="0"/>
                  <a:t>S</a:t>
                </a:r>
                <a:r>
                  <a:rPr lang="pt-BR" dirty="0" smtClean="0"/>
                  <a:t> significa desvio</a:t>
                </a:r>
                <a:r>
                  <a:rPr lang="pt-BR" baseline="0" dirty="0" smtClean="0"/>
                  <a:t> de uma população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50DA-FD4D-4565-8E53-90183717F4D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8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0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2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9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0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5832-576A-4E80-94EA-65E441E18912}" type="datetimeFigureOut">
              <a:rPr lang="pt-BR" smtClean="0"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F927-509D-4ED6-8C7E-6409DF2657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instrucoes-pdf.com/dref/128797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port.casio.com.br/pt/download/manuals/calc/fx-82MSetc_Po.pdf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8893912">
            <a:off x="2735796" y="4454764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err="1" smtClean="0">
                <a:solidFill>
                  <a:srgbClr val="002060"/>
                </a:solidFill>
                <a:latin typeface="AR CENA" panose="02000000000000000000" pitchFamily="2" charset="0"/>
              </a:rPr>
              <a:t>Profª</a:t>
            </a:r>
            <a:r>
              <a:rPr lang="pt-BR" sz="2600" dirty="0" smtClean="0">
                <a:solidFill>
                  <a:srgbClr val="002060"/>
                </a:solidFill>
                <a:latin typeface="AR CENA" panose="02000000000000000000" pitchFamily="2" charset="0"/>
              </a:rPr>
              <a:t> Juliana </a:t>
            </a:r>
            <a:r>
              <a:rPr lang="pt-BR" sz="2600" dirty="0" err="1" smtClean="0">
                <a:solidFill>
                  <a:srgbClr val="002060"/>
                </a:solidFill>
                <a:latin typeface="AR CENA" panose="02000000000000000000" pitchFamily="2" charset="0"/>
              </a:rPr>
              <a:t>Schivani</a:t>
            </a:r>
            <a:endParaRPr lang="pt-BR" sz="26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20073602">
            <a:off x="-178895" y="429904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002060"/>
                </a:solidFill>
                <a:latin typeface="AR CENA" panose="02000000000000000000" pitchFamily="2" charset="0"/>
              </a:rPr>
              <a:t>juliana.schivani</a:t>
            </a:r>
            <a:endParaRPr lang="pt-BR" sz="28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2402270">
            <a:off x="1382192" y="499550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latin typeface="AR CENA" panose="02000000000000000000" pitchFamily="2" charset="0"/>
              </a:rPr>
              <a:t>@ifrn.edu.br</a:t>
            </a:r>
            <a:endParaRPr lang="pt-BR" sz="28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607">
            <a:off x="90981" y="5449444"/>
            <a:ext cx="1971018" cy="86631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2681044">
            <a:off x="5101451" y="483724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Calculadora</a:t>
            </a:r>
            <a:endParaRPr lang="pt-BR" sz="3600" b="1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8" y="1451059"/>
            <a:ext cx="2592288" cy="47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H="1" flipV="1">
            <a:off x="5748367" y="2654042"/>
            <a:ext cx="2063993" cy="20162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812360" y="4509120"/>
            <a:ext cx="504000" cy="32229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3419872" y="2132828"/>
            <a:ext cx="2700300" cy="86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Calcula a média aritmética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8" y="1451059"/>
            <a:ext cx="2592288" cy="47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>
            <a:stCxn id="21" idx="2"/>
          </p:cNvCxnSpPr>
          <p:nvPr/>
        </p:nvCxnSpPr>
        <p:spPr>
          <a:xfrm flipH="1" flipV="1">
            <a:off x="5748368" y="2654042"/>
            <a:ext cx="2063992" cy="241401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812360" y="4906908"/>
            <a:ext cx="504000" cy="32229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3419872" y="2132828"/>
            <a:ext cx="2700300" cy="86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Soma todos os dados do ROL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8" y="1451059"/>
            <a:ext cx="2592288" cy="47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>
            <a:stCxn id="21" idx="2"/>
          </p:cNvCxnSpPr>
          <p:nvPr/>
        </p:nvCxnSpPr>
        <p:spPr>
          <a:xfrm flipH="1" flipV="1">
            <a:off x="5748368" y="2976334"/>
            <a:ext cx="2063992" cy="241401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812360" y="5229200"/>
            <a:ext cx="504000" cy="32229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3419872" y="2132828"/>
            <a:ext cx="2700300" cy="145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Calcula o desvio padrão da distribuição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8" y="1451059"/>
            <a:ext cx="2592288" cy="47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>
            <a:stCxn id="21" idx="2"/>
          </p:cNvCxnSpPr>
          <p:nvPr/>
        </p:nvCxnSpPr>
        <p:spPr>
          <a:xfrm flipH="1" flipV="1">
            <a:off x="5436096" y="3298626"/>
            <a:ext cx="2784072" cy="241401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8220168" y="5551492"/>
            <a:ext cx="504000" cy="32229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3995936" y="2132827"/>
            <a:ext cx="2124236" cy="264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B050"/>
                </a:solidFill>
              </a:rPr>
              <a:t>Adiciona tantos dados quantos forem o se ROL.</a:t>
            </a:r>
          </a:p>
        </p:txBody>
      </p:sp>
    </p:spTree>
    <p:extLst>
      <p:ext uri="{BB962C8B-B14F-4D97-AF65-F5344CB8AC3E}">
        <p14:creationId xmlns:p14="http://schemas.microsoft.com/office/powerpoint/2010/main" val="14469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8" y="1451059"/>
            <a:ext cx="2592288" cy="47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ço Reservado para Conteúdo 2"/>
              <p:cNvSpPr txBox="1">
                <a:spLocks/>
              </p:cNvSpPr>
              <p:nvPr/>
            </p:nvSpPr>
            <p:spPr>
              <a:xfrm>
                <a:off x="2987824" y="1844825"/>
                <a:ext cx="3132348" cy="4176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r>
                  <a:rPr lang="pt-BR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Pressione o número que se deseja inserir e </a:t>
                </a:r>
                <a:r>
                  <a:rPr lang="pt-BR" b="1" u="sng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</a:t>
                </a: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 um por um.</a:t>
                </a: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endParaRPr lang="pt-BR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r>
                  <a:rPr lang="pt-BR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pt-BR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</a:t>
                </a:r>
                <a:r>
                  <a:rPr lang="pt-BR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pt-BR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</a:t>
                </a:r>
                <a:r>
                  <a:rPr lang="pt-BR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pt-BR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</a:t>
                </a:r>
                <a:r>
                  <a:rPr lang="pt-BR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...</a:t>
                </a:r>
                <a:r>
                  <a:rPr lang="pt-BR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pt-BR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</a:t>
                </a:r>
                <a:endParaRPr lang="pt-BR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endParaRPr lang="pt-BR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Pressione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para média e </a:t>
                </a:r>
                <a:r>
                  <a:rPr lang="el-G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pt-BR" i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para o cálculo do desvio padrão.</a:t>
                </a:r>
                <a:endParaRPr lang="pt-BR" i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844825"/>
                <a:ext cx="3132348" cy="4176464"/>
              </a:xfrm>
              <a:prstGeom prst="rect">
                <a:avLst/>
              </a:prstGeom>
              <a:blipFill rotWithShape="1">
                <a:blip r:embed="rId7"/>
                <a:stretch>
                  <a:fillRect l="-973" t="-3212" r="-5447" b="-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da Sharp: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" b="98510" l="23571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>
            <a:off x="5644022" y="1240548"/>
            <a:ext cx="3608498" cy="52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da Sharp: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" b="98510" l="23571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>
            <a:off x="5644022" y="1240548"/>
            <a:ext cx="3608498" cy="5208443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03848" y="2276872"/>
            <a:ext cx="27003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Clr>
                <a:srgbClr val="3891A7"/>
              </a:buClr>
              <a:buFont typeface="Wingdings 2"/>
              <a:buNone/>
            </a:pPr>
            <a:r>
              <a:rPr lang="pt-BR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 ativar o modo estatístico, pressione </a:t>
            </a:r>
            <a:r>
              <a:rPr lang="pt-BR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pt-BR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pt-BR" b="1" i="1" u="sng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342810" y="2852936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100392" y="3068960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da Sharp: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" b="98510" l="23571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>
            <a:off x="5644022" y="1240548"/>
            <a:ext cx="3608498" cy="5208443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03848" y="2142624"/>
            <a:ext cx="2700300" cy="279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Clr>
                <a:srgbClr val="3891A7"/>
              </a:buClr>
              <a:buFont typeface="Wingdings 2"/>
              <a:buNone/>
            </a:pPr>
            <a:r>
              <a:rPr lang="pt-BR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 inserir os dados no ROL, digite cada produto Xi · </a:t>
            </a:r>
            <a:r>
              <a:rPr lang="pt-BR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pt-BR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pressione </a:t>
            </a:r>
            <a:r>
              <a:rPr lang="pt-B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82296" indent="0">
              <a:buClr>
                <a:srgbClr val="3891A7"/>
              </a:buClr>
              <a:buFont typeface="Wingdings 2"/>
              <a:buNone/>
            </a:pPr>
            <a:endParaRPr lang="pt-BR" b="1" i="1" u="sng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925872" y="4941168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444208" y="4581128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111606"/>
            <a:ext cx="581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Clr>
                <a:srgbClr val="3891A7"/>
              </a:buClr>
              <a:buFont typeface="Wingdings 2"/>
              <a:buNone/>
            </a:pPr>
            <a:r>
              <a:rPr lang="pt-BR" sz="28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15 x 3 DATA 16 x 15 DATA 17 x 3 DATA</a:t>
            </a:r>
          </a:p>
        </p:txBody>
      </p:sp>
      <p:sp>
        <p:nvSpPr>
          <p:cNvPr id="15" name="Elipse 14"/>
          <p:cNvSpPr/>
          <p:nvPr/>
        </p:nvSpPr>
        <p:spPr>
          <a:xfrm>
            <a:off x="7380368" y="4758281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35577" y="5085184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900834" y="4005064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427984" y="4221088"/>
            <a:ext cx="3456384" cy="2160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6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da Sharp: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" b="98510" l="23571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>
            <a:off x="5644022" y="1240548"/>
            <a:ext cx="3608498" cy="5208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3203848" y="2142624"/>
                <a:ext cx="2700300" cy="2798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296" indent="0" algn="just">
                  <a:buClr>
                    <a:srgbClr val="3891A7"/>
                  </a:buClr>
                  <a:buFont typeface="Wingdings 2"/>
                  <a:buNone/>
                </a:pPr>
                <a:r>
                  <a:rPr lang="pt-BR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pressionar a tecla</a:t>
                </a:r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pt-BR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para obter a média.</a:t>
                </a: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endParaRPr lang="pt-BR" b="1" i="1" u="sng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42624"/>
                <a:ext cx="2700300" cy="2798544"/>
              </a:xfrm>
              <a:prstGeom prst="rect">
                <a:avLst/>
              </a:prstGeom>
              <a:blipFill rotWithShape="1">
                <a:blip r:embed="rId8"/>
                <a:stretch>
                  <a:fillRect l="-2709" t="-3043" r="-56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7596336" y="3933056"/>
            <a:ext cx="50400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5904148" y="3284984"/>
            <a:ext cx="1692188" cy="82809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da Sharp: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7" b="98510" l="23571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>
            <a:off x="5644022" y="1240548"/>
            <a:ext cx="3608498" cy="5208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3203848" y="2142624"/>
                <a:ext cx="2700300" cy="2798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296" indent="0" algn="just">
                  <a:buClr>
                    <a:srgbClr val="3891A7"/>
                  </a:buClr>
                  <a:buFont typeface="Wingdings 2"/>
                  <a:buNone/>
                </a:pPr>
                <a:r>
                  <a:rPr lang="pt-BR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pressionando </a:t>
                </a:r>
                <a:r>
                  <a:rPr lang="pt-B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2ndF</a:t>
                </a:r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𝝈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obterá o desvio padrão</a:t>
                </a:r>
                <a:r>
                  <a:rPr lang="pt-BR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2296" indent="0">
                  <a:buClr>
                    <a:srgbClr val="3891A7"/>
                  </a:buClr>
                  <a:buFont typeface="Wingdings 2"/>
                  <a:buNone/>
                </a:pPr>
                <a:endParaRPr lang="pt-BR" b="1" i="1" u="sng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42624"/>
                <a:ext cx="2700300" cy="2798544"/>
              </a:xfrm>
              <a:prstGeom prst="rect">
                <a:avLst/>
              </a:prstGeom>
              <a:blipFill rotWithShape="1">
                <a:blip r:embed="rId9"/>
                <a:stretch>
                  <a:fillRect l="-2709" t="-3043" r="-56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6308914" y="2780928"/>
            <a:ext cx="639350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223321" y="3891758"/>
            <a:ext cx="517031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724106" y="2267089"/>
            <a:ext cx="28768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B050"/>
                </a:solidFill>
              </a:rPr>
              <a:t>Manualmente,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B050"/>
                </a:solidFill>
              </a:rPr>
              <a:t>faríamos: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2" y="3985939"/>
            <a:ext cx="4902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96" y="5013176"/>
            <a:ext cx="7493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0" b="98225" l="35155" r="92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1839" r="7352" b="1831"/>
          <a:stretch/>
        </p:blipFill>
        <p:spPr bwMode="auto">
          <a:xfrm>
            <a:off x="5434422" y="399561"/>
            <a:ext cx="3746090" cy="63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calculadoras mais comuns: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668344" y="2708920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5434422" y="2708920"/>
            <a:ext cx="2233922" cy="10465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987825" y="2124645"/>
            <a:ext cx="2446598" cy="35366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3891A7"/>
              </a:buClr>
              <a:buFont typeface="Wingdings 2"/>
              <a:buNone/>
            </a:pP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função </a:t>
            </a:r>
            <a:r>
              <a:rPr lang="pt-BR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deixa a calculadora no modo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(opção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ou no modo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Estatístico 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(opção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0" b="98225" l="35155" r="92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1839" r="7352" b="1831"/>
          <a:stretch/>
        </p:blipFill>
        <p:spPr bwMode="auto">
          <a:xfrm>
            <a:off x="5434422" y="399561"/>
            <a:ext cx="3746090" cy="63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calculadoras mais comuns: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668344" y="2708920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3419871" y="2124645"/>
            <a:ext cx="2014551" cy="3536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3891A7"/>
              </a:buClr>
              <a:buFont typeface="Wingdings 2"/>
              <a:buNone/>
            </a:pP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 ativar o modo Estatística, pressione  </a:t>
            </a:r>
            <a:r>
              <a:rPr lang="pt-BR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aparecerá SD no visor.</a:t>
            </a:r>
            <a:endParaRPr lang="pt-BR" sz="28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156176" y="5157192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0" b="98225" l="35155" r="92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1839" r="7352" b="1831"/>
          <a:stretch/>
        </p:blipFill>
        <p:spPr bwMode="auto">
          <a:xfrm>
            <a:off x="5434422" y="399561"/>
            <a:ext cx="3746090" cy="63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calculadoras mais comuns: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4128" y="5157192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873135" y="1699440"/>
            <a:ext cx="2561287" cy="4656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Cada vez que inserir um dado do Rol pressione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DT </a:t>
            </a:r>
            <a:r>
              <a:rPr 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insere o 15 três vezes. 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 desejar colocar </a:t>
            </a:r>
            <a:r>
              <a:rPr lang="pt-B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(15 · 3) 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então pressione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 SHIFT  </a:t>
            </a: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3 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</a:p>
        </p:txBody>
      </p:sp>
      <p:sp>
        <p:nvSpPr>
          <p:cNvPr id="19" name="Elipse 18"/>
          <p:cNvSpPr/>
          <p:nvPr/>
        </p:nvSpPr>
        <p:spPr>
          <a:xfrm>
            <a:off x="6228184" y="4797152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12216" y="2492896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7524328" y="4077072"/>
            <a:ext cx="359984" cy="468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732296" y="5229200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884312" y="4077072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0" b="98225" l="35155" r="92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1839" r="7352" b="1831"/>
          <a:stretch/>
        </p:blipFill>
        <p:spPr bwMode="auto">
          <a:xfrm>
            <a:off x="5434422" y="399561"/>
            <a:ext cx="3746090" cy="63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calculadoras mais comuns: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848840" y="1772816"/>
            <a:ext cx="2731272" cy="451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Após todos os dados inseridos, pressione </a:t>
            </a:r>
            <a:r>
              <a:rPr lang="pt-B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None/>
            </a:pP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tecla </a:t>
            </a:r>
            <a:r>
              <a:rPr lang="pt-B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S-VAR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dá 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opção de cálculo da média (opção </a:t>
            </a:r>
            <a:r>
              <a:rPr lang="pt-B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e do desvio padrão (opção </a:t>
            </a:r>
            <a:r>
              <a:rPr lang="pt-B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0" b="98225" l="35155" r="92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1839" r="7352" b="1831"/>
          <a:stretch/>
        </p:blipFill>
        <p:spPr bwMode="auto">
          <a:xfrm>
            <a:off x="5434422" y="399561"/>
            <a:ext cx="3746090" cy="63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calculadoras mais comuns: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198355" y="5157192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848840" y="2391970"/>
            <a:ext cx="2731272" cy="2321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calcula a média.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calcula o desvio padrão.</a:t>
            </a: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12216" y="2492896"/>
            <a:ext cx="504000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167987" cy="7200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400" dirty="0" smtClean="0">
                <a:latin typeface="AR CENA" panose="02000000000000000000" pitchFamily="2" charset="0"/>
              </a:rPr>
              <a:t>DICAS</a:t>
            </a:r>
            <a:endParaRPr lang="pt-BR" sz="4400" dirty="0">
              <a:latin typeface="AR CENA" panose="02000000000000000000" pitchFamily="2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23528" y="1484784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Evite comprar calculadoras programáveis (que tem aquele botão redondo grande no meio). Elas são mais difíceis de manusear. 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Opte por calculadoras científicas mais simples, sem programação, com as funções ativadas apenas pelo SHIFT. </a:t>
            </a:r>
          </a:p>
        </p:txBody>
      </p:sp>
    </p:spTree>
    <p:extLst>
      <p:ext uri="{BB962C8B-B14F-4D97-AF65-F5344CB8AC3E}">
        <p14:creationId xmlns:p14="http://schemas.microsoft.com/office/powerpoint/2010/main" val="38378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167987" cy="7200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400" dirty="0" smtClean="0">
                <a:latin typeface="AR CENA" panose="02000000000000000000" pitchFamily="2" charset="0"/>
              </a:rPr>
              <a:t>MANUAIS</a:t>
            </a:r>
            <a:endParaRPr lang="pt-BR" sz="4400" dirty="0">
              <a:latin typeface="AR CENA" panose="02000000000000000000" pitchFamily="2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23528" y="1844824"/>
            <a:ext cx="8424936" cy="440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hlinkClick r:id="rId6"/>
              </a:rPr>
              <a:t>www.support.</a:t>
            </a:r>
            <a:r>
              <a:rPr lang="pt-BR" b="1" i="1" dirty="0" smtClean="0">
                <a:hlinkClick r:id="rId6"/>
              </a:rPr>
              <a:t>casio</a:t>
            </a:r>
            <a:r>
              <a:rPr lang="pt-BR" i="1" dirty="0" smtClean="0">
                <a:hlinkClick r:id="rId6"/>
              </a:rPr>
              <a:t>.com.br/pt/download/</a:t>
            </a:r>
            <a:r>
              <a:rPr lang="pt-BR" b="1" i="1" dirty="0" smtClean="0">
                <a:hlinkClick r:id="rId6"/>
              </a:rPr>
              <a:t>manual</a:t>
            </a:r>
            <a:r>
              <a:rPr lang="pt-BR" i="1" dirty="0" smtClean="0">
                <a:hlinkClick r:id="rId6"/>
              </a:rPr>
              <a:t>s/calc/</a:t>
            </a:r>
            <a:r>
              <a:rPr lang="pt-BR" b="1" i="1" dirty="0" smtClean="0">
                <a:hlinkClick r:id="rId6"/>
              </a:rPr>
              <a:t>fx</a:t>
            </a:r>
            <a:r>
              <a:rPr lang="pt-BR" i="1" dirty="0" smtClean="0">
                <a:hlinkClick r:id="rId6"/>
              </a:rPr>
              <a:t>-</a:t>
            </a:r>
            <a:r>
              <a:rPr lang="pt-BR" b="1" i="1" dirty="0" smtClean="0">
                <a:hlinkClick r:id="rId6"/>
              </a:rPr>
              <a:t>82MS</a:t>
            </a:r>
            <a:r>
              <a:rPr lang="pt-BR" i="1" dirty="0" smtClean="0">
                <a:hlinkClick r:id="rId6"/>
              </a:rPr>
              <a:t>etc_Po.pdf</a:t>
            </a:r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>
                <a:hlinkClick r:id="rId7"/>
              </a:rPr>
              <a:t>http://instrucoes-pdf.com/dref/1287978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907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7740408" y="2996952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203848" y="2287886"/>
            <a:ext cx="2695904" cy="3239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Pressione </a:t>
            </a:r>
            <a:r>
              <a:rPr lang="pt-BR" sz="2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pt-BR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depois a tecla numérica </a:t>
            </a:r>
            <a:r>
              <a:rPr lang="pt-BR" sz="2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ativar o modo SD, isto é, o modo </a:t>
            </a:r>
            <a:r>
              <a:rPr lang="pt-BR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Estatístico</a:t>
            </a:r>
            <a:r>
              <a:rPr lang="pt-BR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Elipse 16"/>
          <p:cNvSpPr/>
          <p:nvPr/>
        </p:nvSpPr>
        <p:spPr>
          <a:xfrm>
            <a:off x="6702859" y="5527788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5964448" y="2564904"/>
            <a:ext cx="2387944" cy="187220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873135" y="1699440"/>
            <a:ext cx="3091312" cy="465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Cada vez que inserir um dado do Rol pressione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DT </a:t>
            </a:r>
            <a:r>
              <a:rPr 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insere o 15 três vezes. </a:t>
            </a: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 desejar colocar </a:t>
            </a:r>
            <a:r>
              <a:rPr lang="pt-B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(15 · 3) </a:t>
            </a:r>
            <a:r>
              <a:rPr lang="pt-BR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então pressione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 SHIFT  </a:t>
            </a: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3 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</a:p>
        </p:txBody>
      </p:sp>
      <p:sp>
        <p:nvSpPr>
          <p:cNvPr id="17" name="Elipse 16"/>
          <p:cNvSpPr/>
          <p:nvPr/>
        </p:nvSpPr>
        <p:spPr>
          <a:xfrm>
            <a:off x="8100392" y="4437112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668400" y="4365104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5148064" y="4776395"/>
            <a:ext cx="2520336" cy="124489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939233" y="1688067"/>
            <a:ext cx="2808313" cy="465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Caso 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você tenha inserido dados errados, para limpar o ROL inserido, pressione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 tecla numérica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" name="Elipse 16"/>
          <p:cNvSpPr/>
          <p:nvPr/>
        </p:nvSpPr>
        <p:spPr>
          <a:xfrm>
            <a:off x="6214821" y="3017799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740352" y="3068960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228184" y="5517232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028440" y="5915020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939233" y="1688067"/>
            <a:ext cx="3000919" cy="4656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Após inserir todos os dados do ROL, pressione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a tecla numérica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com a função </a:t>
            </a:r>
            <a:endParaRPr lang="pt-BR" sz="28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S-VAR</a:t>
            </a:r>
            <a:endParaRPr lang="pt-BR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Pressione </a:t>
            </a:r>
            <a:r>
              <a:rPr lang="pt-B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para calcular a média</a:t>
            </a:r>
            <a:r>
              <a:rPr lang="pt-B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214821" y="3017799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718821" y="5483296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228184" y="5517232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028440" y="5915020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939233" y="1688067"/>
            <a:ext cx="3000919" cy="465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endParaRPr lang="pt-BR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endParaRPr lang="pt-BR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r>
              <a:rPr lang="pt-B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Pressione 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=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para calcular o desvio padrão.</a:t>
            </a:r>
          </a:p>
        </p:txBody>
      </p:sp>
      <p:sp>
        <p:nvSpPr>
          <p:cNvPr id="13" name="Elipse 12"/>
          <p:cNvSpPr/>
          <p:nvPr/>
        </p:nvSpPr>
        <p:spPr>
          <a:xfrm>
            <a:off x="6718821" y="5483296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028440" y="5915020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CASIO: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1713"/>
          <a:stretch/>
        </p:blipFill>
        <p:spPr>
          <a:xfrm>
            <a:off x="5940152" y="1364501"/>
            <a:ext cx="2823912" cy="5326666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059832" y="1688067"/>
            <a:ext cx="2880320" cy="465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Clr>
                <a:srgbClr val="3891A7"/>
              </a:buClr>
              <a:buFont typeface="Wingdings 2"/>
              <a:buNone/>
            </a:pPr>
            <a:endParaRPr lang="pt-BR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0000"/>
              </a:lnSpc>
              <a:buClr>
                <a:srgbClr val="3891A7"/>
              </a:buClr>
              <a:buFont typeface="Wingdings 2"/>
              <a:buNone/>
            </a:pPr>
            <a:endParaRPr lang="pt-BR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Clr>
                <a:srgbClr val="3891A7"/>
              </a:buClr>
              <a:buFont typeface="Wingdings 2"/>
              <a:buNone/>
            </a:pPr>
            <a:r>
              <a:rPr lang="pt-B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desativar o modo estatístico, pressione 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pt-BR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a tecla numérica 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Elipse 12"/>
          <p:cNvSpPr/>
          <p:nvPr/>
        </p:nvSpPr>
        <p:spPr>
          <a:xfrm>
            <a:off x="7776440" y="3031701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47726" y="5482972"/>
            <a:ext cx="504000" cy="53831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1" b="63011"/>
          <a:stretch/>
        </p:blipFill>
        <p:spPr>
          <a:xfrm flipV="1">
            <a:off x="0" y="1"/>
            <a:ext cx="9144000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0" r="10031"/>
          <a:stretch/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6448991"/>
            <a:ext cx="17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Profª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Juliana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Schivani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Calculadora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445" y="1047639"/>
            <a:ext cx="3034680" cy="11495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Encontrar a média e o desvio padrão da tabela abaixo: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" y="2391970"/>
            <a:ext cx="2541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7426" y="826787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Usando a calculadora científica do Windows: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9018"/>
            <a:ext cx="5830306" cy="43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ipse 16"/>
          <p:cNvSpPr/>
          <p:nvPr/>
        </p:nvSpPr>
        <p:spPr>
          <a:xfrm>
            <a:off x="3099842" y="2453320"/>
            <a:ext cx="680070" cy="31053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8128" r="10909" b="9878"/>
          <a:stretch/>
        </p:blipFill>
        <p:spPr bwMode="auto">
          <a:xfrm>
            <a:off x="3099842" y="2795412"/>
            <a:ext cx="3274173" cy="304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e 18"/>
          <p:cNvSpPr/>
          <p:nvPr/>
        </p:nvSpPr>
        <p:spPr>
          <a:xfrm>
            <a:off x="3059832" y="3622526"/>
            <a:ext cx="3272358" cy="31053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3402782" y="1406563"/>
            <a:ext cx="5400600" cy="53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Ativar o modo estatística em “Exibir”: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968</Words>
  <Application>Microsoft Office PowerPoint</Application>
  <PresentationFormat>Apresentação na tela (4:3)</PresentationFormat>
  <Paragraphs>167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juliana_schivane@hotmail.com</dc:creator>
  <cp:lastModifiedBy>juliana_schivane@hotmail.com</cp:lastModifiedBy>
  <cp:revision>218</cp:revision>
  <dcterms:created xsi:type="dcterms:W3CDTF">2014-06-08T17:17:31Z</dcterms:created>
  <dcterms:modified xsi:type="dcterms:W3CDTF">2014-08-29T20:05:03Z</dcterms:modified>
</cp:coreProperties>
</file>