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6" r:id="rId13"/>
    <p:sldId id="307" r:id="rId14"/>
    <p:sldId id="268" r:id="rId15"/>
    <p:sldId id="308" r:id="rId16"/>
    <p:sldId id="269" r:id="rId17"/>
    <p:sldId id="270" r:id="rId18"/>
    <p:sldId id="272" r:id="rId19"/>
    <p:sldId id="320" r:id="rId20"/>
    <p:sldId id="321" r:id="rId21"/>
    <p:sldId id="273" r:id="rId22"/>
    <p:sldId id="322" r:id="rId23"/>
    <p:sldId id="323" r:id="rId24"/>
    <p:sldId id="274" r:id="rId25"/>
    <p:sldId id="324" r:id="rId26"/>
    <p:sldId id="325" r:id="rId27"/>
    <p:sldId id="312" r:id="rId28"/>
    <p:sldId id="313" r:id="rId29"/>
    <p:sldId id="275" r:id="rId30"/>
    <p:sldId id="276" r:id="rId31"/>
    <p:sldId id="309" r:id="rId32"/>
    <p:sldId id="344" r:id="rId33"/>
    <p:sldId id="343" r:id="rId34"/>
    <p:sldId id="303" r:id="rId35"/>
    <p:sldId id="296" r:id="rId36"/>
    <p:sldId id="297" r:id="rId37"/>
    <p:sldId id="326" r:id="rId38"/>
    <p:sldId id="298" r:id="rId39"/>
    <p:sldId id="314" r:id="rId40"/>
    <p:sldId id="317" r:id="rId41"/>
    <p:sldId id="316" r:id="rId42"/>
    <p:sldId id="301" r:id="rId43"/>
    <p:sldId id="327" r:id="rId44"/>
    <p:sldId id="311" r:id="rId45"/>
    <p:sldId id="282" r:id="rId46"/>
    <p:sldId id="329" r:id="rId47"/>
    <p:sldId id="287" r:id="rId48"/>
    <p:sldId id="335" r:id="rId49"/>
    <p:sldId id="336" r:id="rId50"/>
    <p:sldId id="337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F52F3-D521-4213-94F2-EBA749620C0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58A25-A557-481E-A2E0-DE6CDA8198A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C0711-DEFE-4834-9645-ED6D0F4FED2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FD317-FF47-4433-BC61-88393C14B23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44D47-1456-4F9E-9E29-39A1A751286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1D7C1-23C6-47E8-9594-B5BAE823D41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042BD-A5C8-49B7-AB89-B36AC4C3BB6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4C643-F628-4408-9A67-889A0B5312A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89A84-1739-48D9-BD1A-F43FD9E6C53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F9853-BDCC-402D-B238-56A6531D2B5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BAF45BAC-C7CB-4154-8D25-680E9EA89CC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919A36C-1A12-449E-875D-34128D9FCBA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23850" y="115888"/>
            <a:ext cx="8675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dirty="0">
                <a:latin typeface="Arial" charset="0"/>
              </a:rPr>
              <a:t>UNIVERSIDADE FEDERAL DO RIO GRANDE DO NORTE</a:t>
            </a:r>
            <a:br>
              <a:rPr lang="pt-BR" sz="2400" dirty="0">
                <a:latin typeface="Arial" charset="0"/>
              </a:rPr>
            </a:br>
            <a:r>
              <a:rPr lang="pt-BR" sz="2400" dirty="0">
                <a:latin typeface="Arial" charset="0"/>
              </a:rPr>
              <a:t>CENTRO DE TECNOLOGIA</a:t>
            </a:r>
            <a:br>
              <a:rPr lang="pt-BR" sz="2400" dirty="0">
                <a:latin typeface="Arial" charset="0"/>
              </a:rPr>
            </a:br>
            <a:r>
              <a:rPr lang="pt-BR" sz="2400" dirty="0">
                <a:latin typeface="Arial" charset="0"/>
              </a:rPr>
              <a:t>DEPARTAMENTO DE ENGENHARIA MECÂNICA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3212976"/>
            <a:ext cx="8208912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Cotagem em Desenho Técnico</a:t>
            </a:r>
            <a:endParaRPr kumimoji="0" lang="pt-BR" sz="4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8817" y="288503"/>
            <a:ext cx="8713788" cy="1484313"/>
          </a:xfrm>
          <a:prstGeom prst="rect">
            <a:avLst/>
          </a:prstGeom>
        </p:spPr>
        <p:txBody>
          <a:bodyPr/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INSTITUTO FEDERAL DE EDUCAÇÃO, CIÊNCIA E TECNOLOGIA DO RIO GRANDE DO NORTE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755650" y="5876925"/>
            <a:ext cx="7772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ctr"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pt-BR" sz="2800" dirty="0">
                <a:latin typeface="Arial" charset="0"/>
                <a:cs typeface="Arial" charset="0"/>
              </a:rPr>
              <a:t>Professor: João Carmo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57200" y="2060699"/>
            <a:ext cx="8229600" cy="165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79500" indent="-10795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Obs.: </a:t>
            </a:r>
            <a:r>
              <a:rPr lang="pt-BR" sz="2400" dirty="0" smtClean="0">
                <a:latin typeface="Arial" charset="0"/>
              </a:rPr>
              <a:t>Na </a:t>
            </a:r>
            <a:r>
              <a:rPr lang="pt-BR" sz="2400" dirty="0">
                <a:latin typeface="Arial" charset="0"/>
              </a:rPr>
              <a:t>engenharia mecânica deve ser usada preferencialmente </a:t>
            </a:r>
            <a:r>
              <a:rPr lang="pt-BR" sz="2400" dirty="0" smtClean="0">
                <a:latin typeface="Arial" charset="0"/>
              </a:rPr>
              <a:t>as setas </a:t>
            </a:r>
            <a:r>
              <a:rPr lang="pt-BR" sz="2400" dirty="0">
                <a:latin typeface="Arial" charset="0"/>
              </a:rPr>
              <a:t>cheias, enquanto que na engenharia civil </a:t>
            </a:r>
            <a:r>
              <a:rPr lang="pt-BR" sz="2400" dirty="0" smtClean="0">
                <a:latin typeface="Arial" charset="0"/>
              </a:rPr>
              <a:t>adota-se </a:t>
            </a:r>
            <a:r>
              <a:rPr lang="pt-BR" sz="2400" dirty="0">
                <a:latin typeface="Arial" charset="0"/>
              </a:rPr>
              <a:t>os traços ou pontos. </a:t>
            </a: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457200" y="4437063"/>
            <a:ext cx="8229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96938" indent="-896938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Obs.: Quando não há espaço suficiente para colocação das setas, estas podem ficar para fora dos limites definidos pelas </a:t>
            </a:r>
            <a:r>
              <a:rPr lang="pt-BR" sz="2400" b="1" dirty="0">
                <a:latin typeface="Arial" charset="0"/>
              </a:rPr>
              <a:t>Linhas de Chamada</a:t>
            </a:r>
            <a:r>
              <a:rPr lang="pt-BR" sz="2400" dirty="0">
                <a:latin typeface="Arial" charset="0"/>
              </a:rPr>
              <a:t> ou </a:t>
            </a:r>
            <a:r>
              <a:rPr lang="pt-BR" sz="2400" b="1" dirty="0">
                <a:latin typeface="Arial" charset="0"/>
              </a:rPr>
              <a:t>de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b="1" dirty="0">
                <a:latin typeface="Arial" charset="0"/>
              </a:rPr>
              <a:t>Extensão</a:t>
            </a:r>
            <a:r>
              <a:rPr lang="pt-BR" sz="2400" dirty="0">
                <a:latin typeface="Arial" charset="0"/>
              </a:rPr>
              <a:t>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476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cannedImage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annedImage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2625"/>
            <a:ext cx="9144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457200" y="1557339"/>
            <a:ext cx="8229600" cy="19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Símbolos </a:t>
            </a:r>
            <a:r>
              <a:rPr lang="pt-BR" sz="2800" dirty="0">
                <a:latin typeface="Arial" charset="0"/>
              </a:rPr>
              <a:t>– são elementos complementares de </a:t>
            </a:r>
            <a:r>
              <a:rPr lang="pt-BR" sz="2800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que permitem identificar diretamente a forma de alguns elementos, </a:t>
            </a:r>
            <a:r>
              <a:rPr lang="pt-BR" sz="2800" dirty="0" smtClean="0">
                <a:latin typeface="Arial" charset="0"/>
              </a:rPr>
              <a:t>facilitando </a:t>
            </a:r>
            <a:r>
              <a:rPr lang="pt-BR" sz="2800" dirty="0">
                <a:latin typeface="Arial" charset="0"/>
              </a:rPr>
              <a:t>a interpretação do desenho.</a:t>
            </a:r>
          </a:p>
        </p:txBody>
      </p: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817563" y="3644900"/>
            <a:ext cx="6202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2800" dirty="0">
                <a:latin typeface="Arial" charset="0"/>
                <a:cs typeface="Arial" charset="0"/>
              </a:rPr>
              <a:t>Ø – Diâmetro</a:t>
            </a:r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817563" y="4273550"/>
            <a:ext cx="6202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2800" dirty="0">
                <a:latin typeface="Arial" charset="0"/>
                <a:cs typeface="Arial" charset="0"/>
              </a:rPr>
              <a:t>R – Raio</a:t>
            </a: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817563" y="4868863"/>
            <a:ext cx="6202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2800" dirty="0">
                <a:latin typeface="Arial" charset="0"/>
                <a:cs typeface="Arial" charset="0"/>
              </a:rPr>
              <a:t>□ – Quadrado</a:t>
            </a:r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817563" y="5489575"/>
            <a:ext cx="6202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2800" dirty="0">
                <a:latin typeface="Arial" charset="0"/>
                <a:cs typeface="Arial" charset="0"/>
              </a:rPr>
              <a:t>SR – Raio esférico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817563" y="6092825"/>
            <a:ext cx="6202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pt-BR" sz="2800" dirty="0">
                <a:latin typeface="Arial" charset="0"/>
                <a:cs typeface="Arial" charset="0"/>
              </a:rPr>
              <a:t>SØ – Diâmetro esférico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396875" y="6237288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</a:rPr>
              <a:t>Exemplo do uso dos sinais de </a:t>
            </a: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(símbolos complementares).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pic>
        <p:nvPicPr>
          <p:cNvPr id="9" name="Picture 6" descr="ScannedImage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457200" y="1987550"/>
            <a:ext cx="82296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 inscrição das cotas nos desenhos obedece a uma conjunto de regras que visam facilitar  a leitura e interpretação dos desenhos.</a:t>
            </a:r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457200" y="4579938"/>
            <a:ext cx="8229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As regras gerais relacionadas com a inscrição das cotas nos desenhos são as seguintes: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457200" y="1987550"/>
            <a:ext cx="82296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1.As </a:t>
            </a:r>
            <a:r>
              <a:rPr lang="pt-BR" sz="2800" dirty="0">
                <a:latin typeface="Arial" charset="0"/>
              </a:rPr>
              <a:t>cotas indicadas nos desenhos são sempre as cotas reais do </a:t>
            </a:r>
            <a:r>
              <a:rPr lang="pt-BR" sz="2800" dirty="0" smtClean="0">
                <a:latin typeface="Arial" charset="0"/>
              </a:rPr>
              <a:t>objeto </a:t>
            </a:r>
            <a:r>
              <a:rPr lang="pt-BR" sz="2800" dirty="0">
                <a:latin typeface="Arial" charset="0"/>
              </a:rPr>
              <a:t>independentemente da escala usada no desenho.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6856" y="4220592"/>
            <a:ext cx="8229600" cy="100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2.Não </a:t>
            </a:r>
            <a:r>
              <a:rPr lang="pt-BR" sz="2800" dirty="0">
                <a:latin typeface="Arial" charset="0"/>
              </a:rPr>
              <a:t>pode ser omitida nenhuma cota necessária para a definição da peça.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457200" y="1773238"/>
            <a:ext cx="8229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3.Os </a:t>
            </a:r>
            <a:r>
              <a:rPr lang="pt-BR" sz="2800" dirty="0">
                <a:latin typeface="Arial" charset="0"/>
              </a:rPr>
              <a:t>elementos devem ser cotados preferencialmente na vista que </a:t>
            </a:r>
            <a:r>
              <a:rPr lang="pt-BR" sz="2800" dirty="0" smtClean="0">
                <a:latin typeface="Arial" charset="0"/>
              </a:rPr>
              <a:t>a </a:t>
            </a:r>
            <a:r>
              <a:rPr lang="pt-BR" sz="2800" dirty="0">
                <a:latin typeface="Arial" charset="0"/>
              </a:rPr>
              <a:t>informação </a:t>
            </a:r>
            <a:r>
              <a:rPr lang="pt-BR" sz="2800" dirty="0" smtClean="0">
                <a:latin typeface="Arial" charset="0"/>
              </a:rPr>
              <a:t>referente à forma desse objeto é mais completa.</a:t>
            </a:r>
            <a:endParaRPr lang="pt-BR" sz="2800" dirty="0">
              <a:latin typeface="Arial" charset="0"/>
            </a:endParaRP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" y="4221163"/>
            <a:ext cx="8229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4.Devem </a:t>
            </a:r>
            <a:r>
              <a:rPr lang="pt-BR" sz="2800" dirty="0">
                <a:latin typeface="Arial" charset="0"/>
              </a:rPr>
              <a:t>ser evitados, sempre que possível, cruzamentos de linhas de cota entre si ou como outro tipo de linhas, sobretudo linhas de chamada ou aresta.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6" descr="ScannedImag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320480" cy="501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2320851"/>
            <a:ext cx="8229600" cy="1900237"/>
          </a:xfrm>
        </p:spPr>
        <p:txBody>
          <a:bodyPr/>
          <a:lstStyle/>
          <a:p>
            <a:pPr algn="just">
              <a:buClr>
                <a:srgbClr val="FFFF00"/>
              </a:buClr>
              <a:buSzPct val="100000"/>
            </a:pPr>
            <a:r>
              <a:rPr lang="pt-BR" sz="2800" dirty="0" smtClean="0">
                <a:latin typeface="Arial" charset="0"/>
              </a:rPr>
              <a:t>Além da representação da forma, é necessário quantificá-la, isto é, definir com exatidão as dimensões e posição dos diferentes elementos na peça.</a:t>
            </a: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457200" y="4869656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Essa informação é chamada de </a:t>
            </a:r>
            <a:r>
              <a:rPr lang="pt-BR" sz="2800" b="1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.</a:t>
            </a: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3624560" y="836712"/>
            <a:ext cx="2387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Introdução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6" descr="ScannedImage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40727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457200" y="1844675"/>
            <a:ext cx="8229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5.As </a:t>
            </a:r>
            <a:r>
              <a:rPr lang="pt-BR" sz="2800" dirty="0">
                <a:latin typeface="Arial" charset="0"/>
              </a:rPr>
              <a:t>cotas devem estar localizadas preferencialmente fora do contorno das peças. Todavia, por questões de clareza e legibilidade, estas podem ser colocadas no interior das vistas.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" y="4508500"/>
            <a:ext cx="8229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6.As </a:t>
            </a:r>
            <a:r>
              <a:rPr lang="pt-BR" sz="2800" dirty="0">
                <a:latin typeface="Arial" charset="0"/>
              </a:rPr>
              <a:t>cotas devem ser localizadas o mais próxima o possível do detalhe a cotar, embora respeitando todas as regras e recomendações anteriores.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6" descr="ScannedImage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494571" cy="470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ScannedImage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480199" cy="47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457200" y="2492375"/>
            <a:ext cx="822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7.Cada </a:t>
            </a:r>
            <a:r>
              <a:rPr lang="pt-BR" sz="2800" dirty="0">
                <a:latin typeface="Arial" charset="0"/>
              </a:rPr>
              <a:t>elemento deve ser cotado apenas uma vez, independentemente do número de vistas da peça e da quantidade de vezes que ele apareça. Devendo-se evitar </a:t>
            </a:r>
            <a:r>
              <a:rPr lang="pt-BR" sz="2800" dirty="0" smtClean="0">
                <a:latin typeface="Arial" charset="0"/>
              </a:rPr>
              <a:t>terminantemente a repetição </a:t>
            </a:r>
            <a:r>
              <a:rPr lang="pt-BR" sz="2800" dirty="0">
                <a:latin typeface="Arial" charset="0"/>
              </a:rPr>
              <a:t>de cota.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8" descr="ScannedImage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057563" cy="456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3" name="Text Box 9"/>
          <p:cNvSpPr txBox="1">
            <a:spLocks noChangeArrowheads="1"/>
          </p:cNvSpPr>
          <p:nvPr/>
        </p:nvSpPr>
        <p:spPr bwMode="auto">
          <a:xfrm>
            <a:off x="2195736" y="6237312"/>
            <a:ext cx="4606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</a:rPr>
              <a:t>Exemplificação de </a:t>
            </a: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redundante.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457200" y="1916113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8.As </a:t>
            </a:r>
            <a:r>
              <a:rPr lang="pt-BR" sz="2800" dirty="0">
                <a:latin typeface="Arial" charset="0"/>
              </a:rPr>
              <a:t>cotas devem ser posicionadas sobre a linha de cota paralelas a esta e, preferencialmente, no ponto médio da linha. (Método de </a:t>
            </a:r>
            <a:r>
              <a:rPr lang="pt-BR" sz="2800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1)</a:t>
            </a:r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457200" y="4321175"/>
            <a:ext cx="8229600" cy="13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96938" indent="-896938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Obs.: A norma ISO 129 permite o posicionamento das cotas sempre na horizontal, sendo a linha de cota interrompida (Método de </a:t>
            </a:r>
            <a:r>
              <a:rPr lang="pt-BR" sz="2400" dirty="0" err="1">
                <a:latin typeface="Arial" charset="0"/>
              </a:rPr>
              <a:t>cotagem</a:t>
            </a:r>
            <a:r>
              <a:rPr lang="pt-BR" sz="2400" dirty="0">
                <a:latin typeface="Arial" charset="0"/>
              </a:rPr>
              <a:t> 2)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6" descr="ScannedImage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0463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250825" y="5373688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</a:rPr>
              <a:t>MÉTODO DE COTAGEM 1 – Valores das cotas localizados acima, paralelamente à Linha de Cota e preferencialmente no centro.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cannedImage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4413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179512" y="5157192"/>
            <a:ext cx="87137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</a:rPr>
              <a:t>MÉTODO DE COTAGEM 2 – Valores das cotas na horizontal, localizados de modo a interromper a Linha de Cota, preferencialmente no centro.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457200" y="1556568"/>
            <a:ext cx="8229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9.Os </a:t>
            </a:r>
            <a:r>
              <a:rPr lang="pt-BR" sz="2800" dirty="0">
                <a:latin typeface="Arial" charset="0"/>
              </a:rPr>
              <a:t>algarismos da cota não devem ficar sobrepostos ou separados com nenhum outro detalhe do desenhos. Essa situação é comum quando, a Linha de Eixo separa os algarismos da cota.</a:t>
            </a:r>
          </a:p>
        </p:txBody>
      </p:sp>
      <p:pic>
        <p:nvPicPr>
          <p:cNvPr id="39941" name="Picture 8" descr="ScannedImage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933825"/>
            <a:ext cx="5486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57200" y="4797152"/>
            <a:ext cx="8229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Uma </a:t>
            </a:r>
            <a:r>
              <a:rPr lang="pt-BR" sz="2800" b="1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incorreta ou ambígua pode causar grandes prejuízos na fabricação do produto.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479800" y="822325"/>
            <a:ext cx="2387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Introdução</a:t>
            </a:r>
          </a:p>
        </p:txBody>
      </p:sp>
      <p:sp>
        <p:nvSpPr>
          <p:cNvPr id="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2708920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 Norma brasileira que trata da </a:t>
            </a:r>
            <a:r>
              <a:rPr lang="pt-BR" sz="2800" b="1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em Desenho Técnico é a NBR 10126.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24560" y="836712"/>
            <a:ext cx="2387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Introdução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457200" y="1844675"/>
            <a:ext cx="8229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4500" indent="-4445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10.Num </a:t>
            </a:r>
            <a:r>
              <a:rPr lang="pt-BR" sz="2800" dirty="0">
                <a:latin typeface="Arial" charset="0"/>
              </a:rPr>
              <a:t>desenho, devem ser usadas sempre as mesmas unidades nas cotas, em </a:t>
            </a:r>
            <a:r>
              <a:rPr lang="pt-BR" sz="2800" dirty="0" smtClean="0">
                <a:latin typeface="Arial" charset="0"/>
              </a:rPr>
              <a:t>geral, </a:t>
            </a:r>
            <a:r>
              <a:rPr lang="pt-BR" sz="2800" dirty="0">
                <a:latin typeface="Arial" charset="0"/>
              </a:rPr>
              <a:t>milímetros. As unidades não são indicadas nas cotas, podendo ser indicadas no campo apropriado da legenda, de forma a evitar más interpretações.</a:t>
            </a:r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457200" y="5084763"/>
            <a:ext cx="8229600" cy="100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96938" indent="-896938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Obs.: Quando se </a:t>
            </a:r>
            <a:r>
              <a:rPr lang="pt-BR" sz="2400" dirty="0" smtClean="0">
                <a:latin typeface="Arial" charset="0"/>
              </a:rPr>
              <a:t>utiliza </a:t>
            </a:r>
            <a:r>
              <a:rPr lang="pt-BR" sz="2400" dirty="0">
                <a:latin typeface="Arial" charset="0"/>
              </a:rPr>
              <a:t>outro tipo de unidade, deve-se, obrigatoriamente, </a:t>
            </a:r>
            <a:r>
              <a:rPr lang="pt-BR" sz="2400" dirty="0" smtClean="0">
                <a:latin typeface="Arial" charset="0"/>
              </a:rPr>
              <a:t>indicá-las</a:t>
            </a:r>
            <a:r>
              <a:rPr lang="pt-BR" sz="2400" dirty="0">
                <a:latin typeface="Arial" charset="0"/>
              </a:rPr>
              <a:t>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6" descr="ScannedImage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4125"/>
            <a:ext cx="9144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53" name="Text Box 9"/>
          <p:cNvSpPr txBox="1">
            <a:spLocks noChangeArrowheads="1"/>
          </p:cNvSpPr>
          <p:nvPr/>
        </p:nvSpPr>
        <p:spPr bwMode="auto">
          <a:xfrm>
            <a:off x="107950" y="5661025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</a:rPr>
              <a:t>Representação do símbolo de uma outra unidade de medida diferente do milímetro.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2276723"/>
            <a:ext cx="8229600" cy="21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4500" indent="-4445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 smtClean="0">
                <a:latin typeface="Arial" charset="0"/>
              </a:rPr>
              <a:t>11.As </a:t>
            </a:r>
            <a:r>
              <a:rPr lang="pt-BR" sz="2800" dirty="0">
                <a:latin typeface="Arial" charset="0"/>
              </a:rPr>
              <a:t>Linhas Invisíveis não devem ser cotadas, exceto se não existir outra maneira. Na maior parte das situações, as Linhas Invisíveis podem ser eliminadas, efetuando-se cortes nas vistas.</a:t>
            </a:r>
            <a:r>
              <a:rPr lang="pt-BR" sz="2800" dirty="0" smtClean="0">
                <a:latin typeface="Arial" charset="0"/>
              </a:rPr>
              <a:t> </a:t>
            </a:r>
            <a:endParaRPr lang="pt-BR" sz="2800" dirty="0">
              <a:latin typeface="Arial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457200" y="188640"/>
            <a:ext cx="8229600" cy="706437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COTAGEM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6" descr="ScannedImage-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11517"/>
            <a:ext cx="4320827" cy="47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Inscrição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57200" y="188640"/>
            <a:ext cx="8229600" cy="706437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COTAGEM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457200" y="1628453"/>
            <a:ext cx="8229600" cy="23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As cotas devem ser orientadas sempre em relação à legenda da folha de desenho, de tal modo que sejam lidas em duas direções perpendiculares entre si, a partir do canto inferior direito da folha.</a:t>
            </a:r>
          </a:p>
        </p:txBody>
      </p:sp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3167558" cy="2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55776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Orientação das cotas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467544" y="2061840"/>
            <a:ext cx="8229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 </a:t>
            </a:r>
            <a:r>
              <a:rPr lang="pt-BR" sz="2800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dos elementos é fundamental para a identificação, quer de sua </a:t>
            </a:r>
            <a:r>
              <a:rPr lang="pt-BR" sz="2800" dirty="0" smtClean="0">
                <a:latin typeface="Arial" charset="0"/>
              </a:rPr>
              <a:t>FORMA, </a:t>
            </a:r>
            <a:r>
              <a:rPr lang="pt-BR" sz="2800" dirty="0">
                <a:latin typeface="Arial" charset="0"/>
              </a:rPr>
              <a:t>quer de sua </a:t>
            </a:r>
            <a:r>
              <a:rPr lang="pt-BR" sz="2800" dirty="0" smtClean="0">
                <a:latin typeface="Arial" charset="0"/>
              </a:rPr>
              <a:t>POSIÇÃO.</a:t>
            </a:r>
            <a:endParaRPr lang="pt-BR" sz="2800" dirty="0"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27584" y="4077072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lvl="1" indent="-439738">
              <a:buFont typeface="Arial" pitchFamily="34" charset="0"/>
              <a:buChar char="•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Cotagem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da forma</a:t>
            </a:r>
          </a:p>
          <a:p>
            <a:pPr marL="896938" lvl="1" indent="-439738">
              <a:buFont typeface="Arial" pitchFamily="34" charset="0"/>
              <a:buChar char="•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Cotagem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da posição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457200" y="2349500"/>
            <a:ext cx="82296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 </a:t>
            </a:r>
            <a:r>
              <a:rPr lang="pt-BR" sz="2800" b="1" dirty="0" err="1">
                <a:latin typeface="Arial" charset="0"/>
              </a:rPr>
              <a:t>cotagem</a:t>
            </a:r>
            <a:r>
              <a:rPr lang="pt-BR" sz="2800" b="1" dirty="0">
                <a:latin typeface="Arial" charset="0"/>
              </a:rPr>
              <a:t> de forma</a:t>
            </a:r>
            <a:r>
              <a:rPr lang="pt-BR" sz="2800" dirty="0">
                <a:latin typeface="Arial" charset="0"/>
              </a:rPr>
              <a:t> diz respeito às </a:t>
            </a:r>
            <a:r>
              <a:rPr lang="pt-BR" sz="2800" dirty="0" smtClean="0">
                <a:latin typeface="Arial" charset="0"/>
              </a:rPr>
              <a:t>dimensões gerais </a:t>
            </a:r>
            <a:r>
              <a:rPr lang="pt-BR" sz="2800" dirty="0">
                <a:latin typeface="Arial" charset="0"/>
              </a:rPr>
              <a:t>dos </a:t>
            </a:r>
            <a:r>
              <a:rPr lang="pt-BR" sz="2800" dirty="0" smtClean="0">
                <a:latin typeface="Arial" charset="0"/>
              </a:rPr>
              <a:t>objetos.</a:t>
            </a:r>
            <a:endParaRPr lang="pt-BR" sz="2800" dirty="0">
              <a:latin typeface="Arial" charset="0"/>
            </a:endParaRP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2987675" y="1555577"/>
            <a:ext cx="38163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</a:t>
            </a:r>
            <a:r>
              <a:rPr lang="pt-BR" sz="2800" dirty="0" smtClean="0">
                <a:latin typeface="Arial" charset="0"/>
              </a:rPr>
              <a:t>da </a:t>
            </a:r>
            <a:r>
              <a:rPr lang="pt-BR" sz="2800" dirty="0">
                <a:latin typeface="Arial" charset="0"/>
              </a:rPr>
              <a:t>forma</a:t>
            </a:r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457200" y="4364732"/>
            <a:ext cx="8229600" cy="12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96938" indent="-896938" algn="just">
              <a:spcBef>
                <a:spcPct val="20000"/>
              </a:spcBef>
              <a:buSzPct val="70000"/>
              <a:defRPr/>
            </a:pPr>
            <a:r>
              <a:rPr lang="pt-BR" sz="2400" dirty="0" smtClean="0">
                <a:latin typeface="Arial" charset="0"/>
              </a:rPr>
              <a:t>Obs.: Uma </a:t>
            </a:r>
            <a:r>
              <a:rPr lang="pt-BR" sz="2400" dirty="0">
                <a:latin typeface="Arial" charset="0"/>
              </a:rPr>
              <a:t>cota que diz respeito </a:t>
            </a:r>
            <a:r>
              <a:rPr lang="pt-BR" sz="2400" dirty="0" smtClean="0">
                <a:latin typeface="Arial" charset="0"/>
              </a:rPr>
              <a:t>a </a:t>
            </a:r>
            <a:r>
              <a:rPr lang="pt-BR" sz="2400" dirty="0">
                <a:latin typeface="Arial" charset="0"/>
              </a:rPr>
              <a:t>um </a:t>
            </a:r>
            <a:r>
              <a:rPr lang="pt-BR" sz="2400" dirty="0" smtClean="0">
                <a:latin typeface="Arial" charset="0"/>
              </a:rPr>
              <a:t>objeto </a:t>
            </a:r>
            <a:r>
              <a:rPr lang="pt-BR" sz="2400" dirty="0">
                <a:latin typeface="Arial" charset="0"/>
              </a:rPr>
              <a:t>que é visível em duas </a:t>
            </a:r>
            <a:r>
              <a:rPr lang="pt-BR" sz="2400" dirty="0" smtClean="0">
                <a:latin typeface="Arial" charset="0"/>
              </a:rPr>
              <a:t>vistas</a:t>
            </a:r>
            <a:r>
              <a:rPr lang="pt-BR" sz="2400" dirty="0">
                <a:latin typeface="Arial" charset="0"/>
              </a:rPr>
              <a:t>, deve localizar-se, preferencialmente, entre essas vistas.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6" descr="ScannedImage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43618"/>
            <a:ext cx="4320480" cy="231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ScannedImage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005064"/>
            <a:ext cx="5124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483768" y="3861048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da forma de prisma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2484983" y="6309320"/>
            <a:ext cx="395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da forma </a:t>
            </a:r>
            <a:r>
              <a:rPr lang="pt-BR" dirty="0" smtClean="0">
                <a:latin typeface="Arial" charset="0"/>
              </a:rPr>
              <a:t>do </a:t>
            </a:r>
            <a:r>
              <a:rPr lang="pt-BR" dirty="0">
                <a:latin typeface="Arial" charset="0"/>
              </a:rPr>
              <a:t>cilindro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57200" y="3068960"/>
            <a:ext cx="8229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96938" indent="-896938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Obs.: Na </a:t>
            </a:r>
            <a:r>
              <a:rPr lang="pt-BR" sz="2400" dirty="0" err="1">
                <a:latin typeface="Arial" charset="0"/>
              </a:rPr>
              <a:t>cotagem</a:t>
            </a:r>
            <a:r>
              <a:rPr lang="pt-BR" sz="2400" dirty="0">
                <a:latin typeface="Arial" charset="0"/>
              </a:rPr>
              <a:t> de furos, deve-se sempre utilizar-se o valor do diâmetro e não o valor do raio. Uma das razões, é que as brocas são catalogadas de acordo com seus diâmetros.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87675" y="1555577"/>
            <a:ext cx="38163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</a:t>
            </a:r>
            <a:r>
              <a:rPr lang="pt-BR" sz="2800" dirty="0" smtClean="0">
                <a:latin typeface="Arial" charset="0"/>
              </a:rPr>
              <a:t>da </a:t>
            </a:r>
            <a:r>
              <a:rPr lang="pt-BR" sz="2800" dirty="0">
                <a:latin typeface="Arial" charset="0"/>
              </a:rPr>
              <a:t>forma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1476375" y="61579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de furos.</a:t>
            </a:r>
          </a:p>
        </p:txBody>
      </p:sp>
      <p:pic>
        <p:nvPicPr>
          <p:cNvPr id="52229" name="Picture 8" descr="Scanned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6840537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457200" y="2132856"/>
            <a:ext cx="822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 </a:t>
            </a:r>
            <a:r>
              <a:rPr lang="pt-BR" sz="2800" b="1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requer a aprendizagem de um conjunto de regras e princípios, os quais, cumpridos, permitem uma fácil e correta interpretação da peça, sendo imprescindíveis para sua definição, fabricação e controle.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467544" y="5085184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A aprendizagem da </a:t>
            </a:r>
            <a:r>
              <a:rPr lang="pt-BR" sz="2800" b="1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pode ser dividida em </a:t>
            </a:r>
            <a:r>
              <a:rPr lang="pt-BR" sz="2800" dirty="0" smtClean="0">
                <a:latin typeface="Arial" charset="0"/>
              </a:rPr>
              <a:t>quatro (4) aspectos </a:t>
            </a:r>
            <a:r>
              <a:rPr lang="pt-BR" sz="2800" dirty="0">
                <a:latin typeface="Arial" charset="0"/>
              </a:rPr>
              <a:t>fundamentais:</a:t>
            </a: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24560" y="836712"/>
            <a:ext cx="2387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Introdução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457200" y="2563490"/>
            <a:ext cx="8229600" cy="23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8038" indent="-808038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pt-BR" sz="2400" dirty="0" smtClean="0">
                <a:latin typeface="Arial" charset="0"/>
              </a:rPr>
              <a:t>Obs.: As </a:t>
            </a:r>
            <a:r>
              <a:rPr lang="pt-BR" sz="2400" dirty="0">
                <a:latin typeface="Arial" charset="0"/>
              </a:rPr>
              <a:t>Linhas de </a:t>
            </a:r>
            <a:r>
              <a:rPr lang="pt-BR" sz="2400" dirty="0" smtClean="0">
                <a:latin typeface="Arial" charset="0"/>
              </a:rPr>
              <a:t>Centro ou de Eixo </a:t>
            </a:r>
            <a:r>
              <a:rPr lang="pt-BR" sz="2400" dirty="0">
                <a:latin typeface="Arial" charset="0"/>
              </a:rPr>
              <a:t>não podem ser utilizadas como Linhas de Cota, porém, podem ser utilizadas como linhas auxiliares, devendo ser prolongadas com traço contínuo fino a partir do contorno da vista que contém o elemento a ser cotado.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cannedImag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250825" y="5661025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</a:rPr>
              <a:t>a) Utilização da Linha de Centro como Linha auxiliar de </a:t>
            </a: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e b) </a:t>
            </a: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de raios de arcos.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a)</a:t>
            </a:r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4427538" y="27813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b)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457200" y="23495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Diz respeito à localização dos diferentes elementos na peça, sendo essencial para a fabricação.</a:t>
            </a: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457200" y="4365625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Deve ser sempre indicada relativamente a detalhes, elementos ou arestas de referência, a partir dos quais as dimensões ou distâncias possam ser medidas.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87675" y="1555577"/>
            <a:ext cx="38163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</a:t>
            </a:r>
            <a:r>
              <a:rPr lang="pt-BR" sz="2800" dirty="0" smtClean="0">
                <a:latin typeface="Arial" charset="0"/>
              </a:rPr>
              <a:t>da posição</a:t>
            </a:r>
            <a:endParaRPr lang="pt-BR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6" descr="ScannedImage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7976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1187450" y="6157913"/>
            <a:ext cx="6552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de </a:t>
            </a:r>
            <a:r>
              <a:rPr lang="pt-BR" dirty="0" smtClean="0">
                <a:latin typeface="Arial" charset="0"/>
              </a:rPr>
              <a:t>posição: canto de saliências e centro de furos.</a:t>
            </a:r>
            <a:endParaRPr lang="pt-BR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6" descr="ScannedImage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68450"/>
            <a:ext cx="7704137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323528" y="5805264"/>
            <a:ext cx="8496944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>
                <a:latin typeface="Arial" charset="0"/>
              </a:rPr>
              <a:t>A completa definição dimensional da peça deve informar: dimensões </a:t>
            </a:r>
            <a:r>
              <a:rPr lang="pt-BR" dirty="0" smtClean="0">
                <a:latin typeface="Arial" charset="0"/>
              </a:rPr>
              <a:t>gerais </a:t>
            </a:r>
            <a:r>
              <a:rPr lang="pt-BR" dirty="0">
                <a:latin typeface="Arial" charset="0"/>
              </a:rPr>
              <a:t>(largura, altura e profundidade) e </a:t>
            </a:r>
            <a:r>
              <a:rPr lang="pt-BR" dirty="0" smtClean="0">
                <a:latin typeface="Arial" charset="0"/>
              </a:rPr>
              <a:t>específicas com a </a:t>
            </a:r>
            <a:r>
              <a:rPr lang="pt-BR" dirty="0">
                <a:latin typeface="Arial" charset="0"/>
              </a:rPr>
              <a:t>posição </a:t>
            </a:r>
            <a:r>
              <a:rPr lang="pt-BR" dirty="0" smtClean="0">
                <a:latin typeface="Arial" charset="0"/>
              </a:rPr>
              <a:t>de furos, </a:t>
            </a:r>
            <a:r>
              <a:rPr lang="pt-BR" dirty="0">
                <a:latin typeface="Arial" charset="0"/>
              </a:rPr>
              <a:t>localizando-o em relação a um dos vértices da face.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 dos elementos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457200" y="249294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Tipo de </a:t>
            </a:r>
            <a:r>
              <a:rPr lang="pt-BR" sz="2800" dirty="0" err="1">
                <a:latin typeface="Arial" charset="0"/>
              </a:rPr>
              <a:t>cotagem</a:t>
            </a:r>
            <a:r>
              <a:rPr lang="pt-BR" sz="2800" dirty="0">
                <a:latin typeface="Arial" charset="0"/>
              </a:rPr>
              <a:t> onde as cotas se apresentam dispostas em sucessão.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2916238" y="1627584"/>
            <a:ext cx="38163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>
                <a:latin typeface="Arial" charset="0"/>
              </a:rPr>
              <a:t>Cotagem</a:t>
            </a:r>
            <a:r>
              <a:rPr lang="pt-BR" sz="3200" dirty="0">
                <a:latin typeface="Arial" charset="0"/>
              </a:rPr>
              <a:t> em série</a:t>
            </a:r>
          </a:p>
        </p:txBody>
      </p:sp>
      <p:sp>
        <p:nvSpPr>
          <p:cNvPr id="362509" name="Rectangle 13"/>
          <p:cNvSpPr>
            <a:spLocks noChangeArrowheads="1"/>
          </p:cNvSpPr>
          <p:nvPr/>
        </p:nvSpPr>
        <p:spPr bwMode="auto">
          <a:xfrm>
            <a:off x="2699792" y="3715816"/>
            <a:ext cx="43211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err="1">
                <a:latin typeface="Arial" charset="0"/>
              </a:rPr>
              <a:t>Cotagem</a:t>
            </a:r>
            <a:r>
              <a:rPr lang="pt-BR" sz="3200" dirty="0">
                <a:latin typeface="Arial" charset="0"/>
              </a:rPr>
              <a:t> em paralelo</a:t>
            </a:r>
          </a:p>
        </p:txBody>
      </p:sp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457200" y="4652963"/>
            <a:ext cx="8229600" cy="19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 smtClean="0">
                <a:latin typeface="Arial" charset="0"/>
              </a:rPr>
              <a:t>Tipo de </a:t>
            </a:r>
            <a:r>
              <a:rPr lang="pt-BR" sz="2800" dirty="0" err="1" smtClean="0">
                <a:latin typeface="Arial" charset="0"/>
              </a:rPr>
              <a:t>cotagem</a:t>
            </a:r>
            <a:r>
              <a:rPr lang="pt-BR" sz="2800" dirty="0" smtClean="0">
                <a:latin typeface="Arial" charset="0"/>
              </a:rPr>
              <a:t> sobreposta. Essa </a:t>
            </a:r>
            <a:r>
              <a:rPr lang="pt-BR" sz="2800" dirty="0">
                <a:latin typeface="Arial" charset="0"/>
              </a:rPr>
              <a:t>técnica é usada quando um determinado número de cotas, com a mesma direção, é definido em relação a uma origem comum.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Tipos de </a:t>
            </a: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2987824" y="6230640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em paralelo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2700338" y="386104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em série</a:t>
            </a: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11418"/>
            <a:ext cx="4162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134" y="4149080"/>
            <a:ext cx="41719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44378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Tipos de </a:t>
            </a:r>
            <a:r>
              <a:rPr lang="pt-BR" sz="3200" dirty="0" err="1" smtClean="0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457200" y="2562224"/>
            <a:ext cx="8229600" cy="20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 smtClean="0">
                <a:latin typeface="Arial" charset="0"/>
              </a:rPr>
              <a:t>Quando é verificado que no dimensionamento </a:t>
            </a:r>
            <a:r>
              <a:rPr lang="pt-BR" sz="2800" dirty="0">
                <a:latin typeface="Arial" charset="0"/>
              </a:rPr>
              <a:t>de uma peça </a:t>
            </a:r>
            <a:r>
              <a:rPr lang="pt-BR" sz="2800" dirty="0" smtClean="0">
                <a:latin typeface="Arial" charset="0"/>
              </a:rPr>
              <a:t>há vários </a:t>
            </a:r>
            <a:r>
              <a:rPr lang="pt-BR" sz="2800" dirty="0">
                <a:latin typeface="Arial" charset="0"/>
              </a:rPr>
              <a:t>elementos </a:t>
            </a:r>
            <a:r>
              <a:rPr lang="pt-BR" sz="2800" dirty="0" smtClean="0">
                <a:latin typeface="Arial" charset="0"/>
              </a:rPr>
              <a:t>iguais, sejam eles dispostos angular ou linearmente, é possível simplificar o processo de </a:t>
            </a:r>
            <a:r>
              <a:rPr lang="pt-BR" sz="2800" dirty="0" err="1" smtClean="0">
                <a:latin typeface="Arial" charset="0"/>
              </a:rPr>
              <a:t>cotagem</a:t>
            </a:r>
            <a:r>
              <a:rPr lang="pt-BR" sz="2800" dirty="0" smtClean="0">
                <a:latin typeface="Arial" charset="0"/>
              </a:rPr>
              <a:t>.</a:t>
            </a:r>
            <a:endParaRPr lang="pt-BR" sz="2800" dirty="0">
              <a:latin typeface="Arial" charset="0"/>
            </a:endParaRPr>
          </a:p>
        </p:txBody>
      </p:sp>
      <p:sp>
        <p:nvSpPr>
          <p:cNvPr id="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27784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Elementos repetidos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" descr="ScannedImage-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5111973" cy="448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1619250" y="6093296"/>
            <a:ext cx="6337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simplificada de elementos angulares eqüidistante.</a:t>
            </a: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27784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Elementos repetidos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6" descr="ScannedImage-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971079" y="5583238"/>
            <a:ext cx="554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de elementos repetidos numa direção.</a:t>
            </a: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27784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Elementos repetidos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457200" y="20605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pt-BR" sz="2800" dirty="0">
                <a:latin typeface="Arial" charset="0"/>
              </a:rPr>
              <a:t>Elementos da </a:t>
            </a:r>
            <a:r>
              <a:rPr lang="pt-BR" sz="2800" dirty="0" err="1" smtClean="0">
                <a:latin typeface="Arial" charset="0"/>
              </a:rPr>
              <a:t>cotagem</a:t>
            </a:r>
            <a:endParaRPr lang="pt-BR" sz="2800" dirty="0">
              <a:latin typeface="Arial" charset="0"/>
            </a:endParaRPr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457200" y="28511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pt-BR" sz="2800" dirty="0">
                <a:latin typeface="Arial" charset="0"/>
              </a:rPr>
              <a:t>Inscrição das </a:t>
            </a:r>
            <a:r>
              <a:rPr lang="pt-BR" sz="2800" dirty="0" smtClean="0">
                <a:latin typeface="Arial" charset="0"/>
              </a:rPr>
              <a:t>cotas</a:t>
            </a:r>
            <a:endParaRPr lang="pt-BR" sz="2800" dirty="0">
              <a:latin typeface="Arial" charset="0"/>
            </a:endParaRPr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457200" y="4652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pt-BR" sz="2800" dirty="0">
                <a:latin typeface="Arial" charset="0"/>
              </a:rPr>
              <a:t>Tipos de </a:t>
            </a:r>
            <a:r>
              <a:rPr lang="pt-BR" sz="2800" dirty="0" err="1" smtClean="0">
                <a:latin typeface="Arial" charset="0"/>
              </a:rPr>
              <a:t>cotagem</a:t>
            </a:r>
            <a:endParaRPr lang="pt-BR" sz="2800" dirty="0">
              <a:latin typeface="Arial" charset="0"/>
            </a:endParaRPr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457200" y="3787775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pt-BR" sz="2800" dirty="0">
                <a:latin typeface="Arial" charset="0"/>
              </a:rPr>
              <a:t>Orientação das </a:t>
            </a:r>
            <a:r>
              <a:rPr lang="pt-BR" sz="2800" dirty="0" smtClean="0">
                <a:latin typeface="Arial" charset="0"/>
              </a:rPr>
              <a:t>cotas</a:t>
            </a:r>
            <a:endParaRPr lang="pt-BR" sz="2800" dirty="0"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11760" y="764704"/>
            <a:ext cx="468052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Aspectos fundamentais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624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 descr="ScannedImage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73250"/>
            <a:ext cx="4572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6" descr="ScannedImage-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3725"/>
            <a:ext cx="493236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179388" y="6202363"/>
            <a:ext cx="864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dirty="0">
                <a:latin typeface="Arial" charset="0"/>
              </a:rPr>
              <a:t>a) </a:t>
            </a: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de elementos repetidos dispostos radialmente e b) </a:t>
            </a:r>
            <a:r>
              <a:rPr lang="pt-BR" dirty="0" err="1">
                <a:latin typeface="Arial" charset="0"/>
              </a:rPr>
              <a:t>Cotagem</a:t>
            </a:r>
            <a:r>
              <a:rPr lang="pt-BR" dirty="0">
                <a:latin typeface="Arial" charset="0"/>
              </a:rPr>
              <a:t> por referência de elementos repetidos.</a:t>
            </a: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250825" y="20605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a)</a:t>
            </a:r>
          </a:p>
        </p:txBody>
      </p:sp>
      <p:sp>
        <p:nvSpPr>
          <p:cNvPr id="79880" name="Text Box 11"/>
          <p:cNvSpPr txBox="1">
            <a:spLocks noChangeArrowheads="1"/>
          </p:cNvSpPr>
          <p:nvPr/>
        </p:nvSpPr>
        <p:spPr bwMode="auto">
          <a:xfrm>
            <a:off x="4859338" y="20605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b)</a:t>
            </a:r>
          </a:p>
        </p:txBody>
      </p:sp>
      <p:sp>
        <p:nvSpPr>
          <p:cNvPr id="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27784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FFFF00"/>
                </a:solidFill>
                <a:latin typeface="Arial" charset="0"/>
              </a:rPr>
              <a:t>Elementos repetidos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457200" y="2492375"/>
            <a:ext cx="8229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2800" dirty="0">
                <a:latin typeface="Arial" charset="0"/>
              </a:rPr>
              <a:t>Os elementos da </a:t>
            </a:r>
            <a:r>
              <a:rPr lang="pt-BR" sz="2800" dirty="0" err="1" smtClean="0">
                <a:latin typeface="Arial" charset="0"/>
              </a:rPr>
              <a:t>cotagem</a:t>
            </a:r>
            <a:r>
              <a:rPr lang="pt-BR" sz="2800" dirty="0" smtClean="0">
                <a:latin typeface="Arial" charset="0"/>
              </a:rPr>
              <a:t> </a:t>
            </a:r>
            <a:r>
              <a:rPr lang="pt-BR" sz="2800" dirty="0">
                <a:latin typeface="Arial" charset="0"/>
              </a:rPr>
              <a:t>necessários para a inscrição das cotas nos </a:t>
            </a:r>
            <a:r>
              <a:rPr lang="pt-BR" sz="2800" dirty="0" smtClean="0">
                <a:latin typeface="Arial" charset="0"/>
              </a:rPr>
              <a:t>desenhos </a:t>
            </a:r>
            <a:r>
              <a:rPr lang="pt-BR" sz="2800" dirty="0">
                <a:latin typeface="Arial" charset="0"/>
              </a:rPr>
              <a:t>são: Cota, Linha de Cota, Seta e Linha de Chamada ou de Extensão.</a:t>
            </a:r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457200" y="1917700"/>
            <a:ext cx="8229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Cota </a:t>
            </a:r>
            <a:r>
              <a:rPr lang="pt-BR" sz="2800" dirty="0">
                <a:latin typeface="Arial" charset="0"/>
              </a:rPr>
              <a:t>– Números que indicam as dimensões lineares ou angulares do </a:t>
            </a:r>
            <a:r>
              <a:rPr lang="pt-BR" sz="2800" dirty="0" smtClean="0">
                <a:latin typeface="Arial" charset="0"/>
              </a:rPr>
              <a:t>elemento cotado.</a:t>
            </a:r>
            <a:endParaRPr lang="pt-BR" sz="2800" dirty="0">
              <a:latin typeface="Arial" charset="0"/>
            </a:endParaRP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457200" y="4292600"/>
            <a:ext cx="8229600" cy="18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85838" indent="-985838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Obs.:  </a:t>
            </a:r>
            <a:r>
              <a:rPr lang="pt-BR" sz="2400" dirty="0" smtClean="0">
                <a:latin typeface="Arial" charset="0"/>
              </a:rPr>
              <a:t>A unidade </a:t>
            </a:r>
            <a:r>
              <a:rPr lang="pt-BR" sz="2400" dirty="0">
                <a:latin typeface="Arial" charset="0"/>
              </a:rPr>
              <a:t>das cotas lineares é o </a:t>
            </a:r>
            <a:r>
              <a:rPr lang="pt-BR" sz="2400" b="1" dirty="0" smtClean="0">
                <a:latin typeface="Arial" charset="0"/>
              </a:rPr>
              <a:t>milímetro </a:t>
            </a:r>
            <a:r>
              <a:rPr lang="pt-BR" sz="2400" dirty="0" smtClean="0">
                <a:latin typeface="Arial" charset="0"/>
              </a:rPr>
              <a:t>(mm), </a:t>
            </a:r>
            <a:r>
              <a:rPr lang="pt-BR" sz="2400" dirty="0">
                <a:latin typeface="Arial" charset="0"/>
              </a:rPr>
              <a:t>usada nos países que adotam o Sistema Internacional (SI) de unidades. Já a unidade das cotas angulares é o </a:t>
            </a:r>
            <a:r>
              <a:rPr lang="pt-BR" sz="2400" b="1" dirty="0">
                <a:latin typeface="Arial" charset="0"/>
              </a:rPr>
              <a:t>grau</a:t>
            </a:r>
            <a:r>
              <a:rPr lang="pt-BR" sz="2400" dirty="0">
                <a:latin typeface="Arial" charset="0"/>
              </a:rPr>
              <a:t> (º).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1" name="Rectangle 7"/>
          <p:cNvSpPr>
            <a:spLocks noChangeArrowheads="1"/>
          </p:cNvSpPr>
          <p:nvPr/>
        </p:nvSpPr>
        <p:spPr bwMode="auto">
          <a:xfrm>
            <a:off x="457200" y="19177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Linhas de Chamada </a:t>
            </a:r>
            <a:r>
              <a:rPr lang="pt-BR" sz="2800" dirty="0">
                <a:latin typeface="Arial" charset="0"/>
              </a:rPr>
              <a:t>ou </a:t>
            </a:r>
            <a:r>
              <a:rPr lang="pt-BR" sz="2800" b="1" dirty="0">
                <a:latin typeface="Arial" charset="0"/>
              </a:rPr>
              <a:t>de Extensão </a:t>
            </a:r>
            <a:r>
              <a:rPr lang="pt-BR" sz="2800" dirty="0">
                <a:latin typeface="Arial" charset="0"/>
              </a:rPr>
              <a:t>– são linhas a traço contínuo fino, normalmente perpendiculares à linha de cota, que a ultrapassam ligeiramente (</a:t>
            </a:r>
            <a:r>
              <a:rPr lang="pt-BR" sz="2800" dirty="0">
                <a:latin typeface="Arial" charset="0"/>
                <a:cs typeface="Arial" charset="0"/>
              </a:rPr>
              <a:t>≈</a:t>
            </a:r>
            <a:r>
              <a:rPr lang="pt-BR" sz="2800" dirty="0">
                <a:latin typeface="Arial" charset="0"/>
              </a:rPr>
              <a:t>3mm), e que têm origem no elemento a cotar.</a:t>
            </a:r>
          </a:p>
        </p:txBody>
      </p:sp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457200" y="5300663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85838" indent="-985838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Obs.:  A </a:t>
            </a:r>
            <a:r>
              <a:rPr lang="pt-BR" sz="2400" b="1" dirty="0">
                <a:latin typeface="Arial" charset="0"/>
              </a:rPr>
              <a:t>Linha de Chamada</a:t>
            </a:r>
            <a:r>
              <a:rPr lang="pt-BR" sz="2400" dirty="0">
                <a:latin typeface="Arial" charset="0"/>
              </a:rPr>
              <a:t> ou </a:t>
            </a:r>
            <a:r>
              <a:rPr lang="pt-BR" sz="2400" b="1" dirty="0">
                <a:latin typeface="Arial" charset="0"/>
              </a:rPr>
              <a:t>de Extensão</a:t>
            </a:r>
            <a:r>
              <a:rPr lang="pt-BR" sz="2400" dirty="0">
                <a:latin typeface="Arial" charset="0"/>
              </a:rPr>
              <a:t> não deve tocar o objeto a ser cotado. (</a:t>
            </a:r>
            <a:r>
              <a:rPr lang="pt-BR" sz="2400" dirty="0">
                <a:latin typeface="Arial" charset="0"/>
                <a:cs typeface="Arial" charset="0"/>
              </a:rPr>
              <a:t>≈</a:t>
            </a:r>
            <a:r>
              <a:rPr lang="pt-BR" sz="2400" dirty="0">
                <a:latin typeface="Arial" charset="0"/>
              </a:rPr>
              <a:t>1mm)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457200" y="1917700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Linhas de Cota </a:t>
            </a:r>
            <a:r>
              <a:rPr lang="pt-BR" sz="2800" dirty="0">
                <a:latin typeface="Arial" charset="0"/>
              </a:rPr>
              <a:t>– são linhas retas ou arcos, normalmente com setas na extremidade, a traço contínuo fino, paralelas ao contorno do elemento cuja dimensão define.</a:t>
            </a: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457200" y="4508500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Setas </a:t>
            </a:r>
            <a:r>
              <a:rPr lang="pt-BR" sz="2800" dirty="0">
                <a:latin typeface="Arial" charset="0"/>
              </a:rPr>
              <a:t>– as setas (ou flechas) são terminações da Linha de Cota.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11760" y="764704"/>
            <a:ext cx="46799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Arial" charset="0"/>
              </a:rPr>
              <a:t>Elementos da </a:t>
            </a:r>
            <a:r>
              <a:rPr lang="pt-BR" sz="3200" dirty="0" err="1">
                <a:solidFill>
                  <a:srgbClr val="FFFF00"/>
                </a:solidFill>
                <a:latin typeface="Arial" charset="0"/>
              </a:rPr>
              <a:t>cotagem</a:t>
            </a:r>
            <a:endParaRPr lang="pt-BR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0" dirty="0">
                <a:solidFill>
                  <a:srgbClr val="FFFF00"/>
                </a:solidFill>
                <a:latin typeface="Arial" charset="0"/>
              </a:rPr>
              <a:t>COTAGEM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2401</TotalTime>
  <Words>1522</Words>
  <Application>Microsoft Office PowerPoint</Application>
  <PresentationFormat>Apresentação na tela (4:3)</PresentationFormat>
  <Paragraphs>181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Módulo</vt:lpstr>
      <vt:lpstr>Slide 1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Slide 32</vt:lpstr>
      <vt:lpstr>Slide 33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  <vt:lpstr>COTAGEM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Jr.Carmo</dc:creator>
  <cp:lastModifiedBy>João Carmo</cp:lastModifiedBy>
  <cp:revision>133</cp:revision>
  <cp:lastPrinted>1601-01-01T00:00:00Z</cp:lastPrinted>
  <dcterms:created xsi:type="dcterms:W3CDTF">2008-11-29T12:31:46Z</dcterms:created>
  <dcterms:modified xsi:type="dcterms:W3CDTF">2012-03-11T15:55:29Z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