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embeddedFontLst>
    <p:embeddedFont>
      <p:font typeface="Roboto Slab" panose="020B0604020202020204" charset="0"/>
      <p:regular r:id="rId20"/>
      <p:bold r:id="rId21"/>
    </p:embeddedFont>
    <p:embeddedFont>
      <p:font typeface="Roboto" panose="020B0604020202020204" charset="0"/>
      <p:regular r:id="rId22"/>
      <p:bold r:id="rId23"/>
      <p:italic r:id="rId24"/>
      <p:boldItalic r:id="rId25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69376D2-C6CC-4D43-89D6-514F6AAA8BA3}">
  <a:tblStyle styleId="{A69376D2-C6CC-4D43-89D6-514F6AAA8BA3}" styleName="Table_0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6805807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43089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32402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48477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19437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95106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81878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3736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81605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1238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6902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7527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5362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7883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49958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22452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15892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0086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1524800" y="67260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0" name="Shape 10"/>
          <p:cNvSpPr/>
          <p:nvPr/>
        </p:nvSpPr>
        <p:spPr>
          <a:xfrm rot="10800000">
            <a:off x="6537562" y="334292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/>
            <a:headEnd type="none" w="med" len="med"/>
            <a:tailEnd type="none" w="med" len="med"/>
          </a:ln>
        </p:spPr>
      </p:sp>
      <p:cxnSp>
        <p:nvCxnSpPr>
          <p:cNvPr id="11" name="Shape 11"/>
          <p:cNvCxnSpPr/>
          <p:nvPr/>
        </p:nvCxnSpPr>
        <p:spPr>
          <a:xfrm>
            <a:off x="4359601" y="2817463"/>
            <a:ext cx="424799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1680301" y="1188925"/>
            <a:ext cx="5783400" cy="14573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000"/>
            </a:lvl1pPr>
            <a:lvl2pPr algn="ctr">
              <a:spcBef>
                <a:spcPts val="0"/>
              </a:spcBef>
              <a:buSzPct val="100000"/>
              <a:defRPr sz="4000"/>
            </a:lvl2pPr>
            <a:lvl3pPr algn="ctr">
              <a:spcBef>
                <a:spcPts val="0"/>
              </a:spcBef>
              <a:buSzPct val="100000"/>
              <a:defRPr sz="4000"/>
            </a:lvl3pPr>
            <a:lvl4pPr algn="ctr">
              <a:spcBef>
                <a:spcPts val="0"/>
              </a:spcBef>
              <a:buSzPct val="100000"/>
              <a:defRPr sz="4000"/>
            </a:lvl4pPr>
            <a:lvl5pPr algn="ctr">
              <a:spcBef>
                <a:spcPts val="0"/>
              </a:spcBef>
              <a:buSzPct val="100000"/>
              <a:defRPr sz="4000"/>
            </a:lvl5pPr>
            <a:lvl6pPr algn="ctr">
              <a:spcBef>
                <a:spcPts val="0"/>
              </a:spcBef>
              <a:buSzPct val="100000"/>
              <a:defRPr sz="4000"/>
            </a:lvl6pPr>
            <a:lvl7pPr algn="ctr">
              <a:spcBef>
                <a:spcPts val="0"/>
              </a:spcBef>
              <a:buSzPct val="100000"/>
              <a:defRPr sz="4000"/>
            </a:lvl7pPr>
            <a:lvl8pPr algn="ctr">
              <a:spcBef>
                <a:spcPts val="0"/>
              </a:spcBef>
              <a:buSzPct val="100000"/>
              <a:defRPr sz="4000"/>
            </a:lvl8pPr>
            <a:lvl9pPr algn="ctr">
              <a:spcBef>
                <a:spcPts val="0"/>
              </a:spcBef>
              <a:buSzPct val="100000"/>
              <a:defRPr sz="40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680301" y="3049450"/>
            <a:ext cx="5783400" cy="909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150" y="5076825"/>
            <a:ext cx="9143699" cy="665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387900" y="1152450"/>
            <a:ext cx="8368200" cy="15383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1pPr>
            <a:lvl2pPr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2pPr>
            <a:lvl3pPr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3pPr>
            <a:lvl4pPr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4pPr>
            <a:lvl5pPr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5pPr>
            <a:lvl6pPr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6pPr>
            <a:lvl7pPr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7pPr>
            <a:lvl8pPr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8pPr>
            <a:lvl9pPr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387900" y="2919450"/>
            <a:ext cx="8368200" cy="1071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hape 16"/>
          <p:cNvCxnSpPr/>
          <p:nvPr/>
        </p:nvCxnSpPr>
        <p:spPr>
          <a:xfrm>
            <a:off x="4359601" y="2817463"/>
            <a:ext cx="424799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hape 20"/>
          <p:cNvCxnSpPr/>
          <p:nvPr/>
        </p:nvCxnSpPr>
        <p:spPr>
          <a:xfrm>
            <a:off x="492562" y="1260283"/>
            <a:ext cx="424799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hape 25"/>
          <p:cNvCxnSpPr/>
          <p:nvPr/>
        </p:nvCxnSpPr>
        <p:spPr>
          <a:xfrm>
            <a:off x="492562" y="1260283"/>
            <a:ext cx="424799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899" cy="3078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2"/>
          </p:nvPr>
        </p:nvSpPr>
        <p:spPr>
          <a:xfrm>
            <a:off x="4756200" y="1489825"/>
            <a:ext cx="3999899" cy="3078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hape 34"/>
          <p:cNvCxnSpPr/>
          <p:nvPr/>
        </p:nvCxnSpPr>
        <p:spPr>
          <a:xfrm>
            <a:off x="489218" y="1412276"/>
            <a:ext cx="3315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3879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387900" y="1594025"/>
            <a:ext cx="2807999" cy="2681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SzPct val="100000"/>
              <a:defRPr sz="4800"/>
            </a:lvl1pPr>
            <a:lvl2pPr>
              <a:spcBef>
                <a:spcPts val="0"/>
              </a:spcBef>
              <a:buSzPct val="100000"/>
              <a:defRPr sz="4800"/>
            </a:lvl2pPr>
            <a:lvl3pPr>
              <a:spcBef>
                <a:spcPts val="0"/>
              </a:spcBef>
              <a:buSzPct val="100000"/>
              <a:defRPr sz="4800"/>
            </a:lvl3pPr>
            <a:lvl4pPr>
              <a:spcBef>
                <a:spcPts val="0"/>
              </a:spcBef>
              <a:buSzPct val="100000"/>
              <a:defRPr sz="4800"/>
            </a:lvl4pPr>
            <a:lvl5pPr>
              <a:spcBef>
                <a:spcPts val="0"/>
              </a:spcBef>
              <a:buSzPct val="100000"/>
              <a:defRPr sz="4800"/>
            </a:lvl5pPr>
            <a:lvl6pPr>
              <a:spcBef>
                <a:spcPts val="0"/>
              </a:spcBef>
              <a:buSzPct val="100000"/>
              <a:defRPr sz="4800"/>
            </a:lvl6pPr>
            <a:lvl7pPr>
              <a:spcBef>
                <a:spcPts val="0"/>
              </a:spcBef>
              <a:buSzPct val="100000"/>
              <a:defRPr sz="4800"/>
            </a:lvl7pPr>
            <a:lvl8pPr>
              <a:spcBef>
                <a:spcPts val="0"/>
              </a:spcBef>
              <a:buSzPct val="100000"/>
              <a:defRPr sz="4800"/>
            </a:lvl8pPr>
            <a:lvl9pPr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4572000" y="-75"/>
            <a:ext cx="4572000" cy="51434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43" name="Shape 43"/>
          <p:cNvCxnSpPr/>
          <p:nvPr/>
        </p:nvCxnSpPr>
        <p:spPr>
          <a:xfrm>
            <a:off x="5029675" y="4495503"/>
            <a:ext cx="540899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265500" y="1209075"/>
            <a:ext cx="4045199" cy="15062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3800"/>
            </a:lvl1pPr>
            <a:lvl2pPr algn="ctr">
              <a:spcBef>
                <a:spcPts val="0"/>
              </a:spcBef>
              <a:buSzPct val="100000"/>
              <a:defRPr sz="3800"/>
            </a:lvl2pPr>
            <a:lvl3pPr algn="ctr">
              <a:spcBef>
                <a:spcPts val="0"/>
              </a:spcBef>
              <a:buSzPct val="100000"/>
              <a:defRPr sz="3800"/>
            </a:lvl3pPr>
            <a:lvl4pPr algn="ctr">
              <a:spcBef>
                <a:spcPts val="0"/>
              </a:spcBef>
              <a:buSzPct val="100000"/>
              <a:defRPr sz="3800"/>
            </a:lvl4pPr>
            <a:lvl5pPr algn="ctr">
              <a:spcBef>
                <a:spcPts val="0"/>
              </a:spcBef>
              <a:buSzPct val="100000"/>
              <a:defRPr sz="3800"/>
            </a:lvl5pPr>
            <a:lvl6pPr algn="ctr">
              <a:spcBef>
                <a:spcPts val="0"/>
              </a:spcBef>
              <a:buSzPct val="100000"/>
              <a:defRPr sz="3800"/>
            </a:lvl6pPr>
            <a:lvl7pPr algn="ctr">
              <a:spcBef>
                <a:spcPts val="0"/>
              </a:spcBef>
              <a:buSzPct val="100000"/>
              <a:defRPr sz="3800"/>
            </a:lvl7pPr>
            <a:lvl8pPr algn="ctr">
              <a:spcBef>
                <a:spcPts val="0"/>
              </a:spcBef>
              <a:buSzPct val="100000"/>
              <a:defRPr sz="3800"/>
            </a:lvl8pPr>
            <a:lvl9pPr algn="ctr">
              <a:spcBef>
                <a:spcPts val="0"/>
              </a:spcBef>
              <a:buSzPct val="100000"/>
              <a:defRPr sz="38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ubTitle" idx="1"/>
          </p:nvPr>
        </p:nvSpPr>
        <p:spPr>
          <a:xfrm>
            <a:off x="265500" y="2769000"/>
            <a:ext cx="4045199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Roboto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pt-BR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‹nº›</a:t>
            </a:fld>
            <a:endParaRPr lang="pt-BR"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t.wikipedia.org/wiki/RGB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lucaspeperaio.com.br/blog/comparativo-monitor-crt-x-monitor-lcd-x-monitor-led" TargetMode="External"/><Relationship Id="rId5" Type="http://schemas.openxmlformats.org/officeDocument/2006/relationships/hyperlink" Target="http://www.infowester.com/lcd_plasma_oled.php#tipos_lcd" TargetMode="External"/><Relationship Id="rId4" Type="http://schemas.openxmlformats.org/officeDocument/2006/relationships/hyperlink" Target="http://www.tecmundo.com.br/led/5534-como-funcionam-as-telas-de-lcd-lcd-de-led-e-plasma.ht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t.wikipedia.org/w/index.php?title=Friedrich_Reinitzer&amp;action=edit&amp;redlink=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pt.wikipedia.org/w/index.php?title=T._Peter_Brody&amp;action=edit&amp;redlink=1" TargetMode="External"/><Relationship Id="rId5" Type="http://schemas.openxmlformats.org/officeDocument/2006/relationships/hyperlink" Target="https://pt.wikipedia.org/wiki/Su%C3%AD%C3%A7a" TargetMode="External"/><Relationship Id="rId4" Type="http://schemas.openxmlformats.org/officeDocument/2006/relationships/hyperlink" Target="https://pt.wikipedia.org/wiki/Hoffmann-La_Roch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1B47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3750" y="0"/>
            <a:ext cx="6908675" cy="5181499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Shape 63"/>
          <p:cNvSpPr txBox="1">
            <a:spLocks noGrp="1"/>
          </p:cNvSpPr>
          <p:nvPr>
            <p:ph type="ctrTitle"/>
          </p:nvPr>
        </p:nvSpPr>
        <p:spPr>
          <a:xfrm>
            <a:off x="1747451" y="777800"/>
            <a:ext cx="5783400" cy="14573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pt-BR"/>
              <a:t>Monitor LCD</a:t>
            </a:r>
          </a:p>
        </p:txBody>
      </p:sp>
      <p:sp>
        <p:nvSpPr>
          <p:cNvPr id="64" name="Shape 64"/>
          <p:cNvSpPr txBox="1">
            <a:spLocks noGrp="1"/>
          </p:cNvSpPr>
          <p:nvPr>
            <p:ph type="subTitle" idx="1"/>
          </p:nvPr>
        </p:nvSpPr>
        <p:spPr>
          <a:xfrm>
            <a:off x="5228950" y="2575950"/>
            <a:ext cx="2163299" cy="84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pt-BR" sz="1400"/>
              <a:t>Matheus Pierre</a:t>
            </a:r>
          </a:p>
          <a:p>
            <a:pPr rtl="0">
              <a:spcBef>
                <a:spcPts val="0"/>
              </a:spcBef>
              <a:buNone/>
            </a:pPr>
            <a:r>
              <a:rPr lang="pt-BR" sz="1400"/>
              <a:t>Pedro Arthur</a:t>
            </a:r>
          </a:p>
          <a:p>
            <a:pPr rtl="0">
              <a:spcBef>
                <a:spcPts val="0"/>
              </a:spcBef>
              <a:buNone/>
            </a:pPr>
            <a:r>
              <a:rPr lang="pt-BR" sz="1400"/>
              <a:t>Sarah Raquel</a:t>
            </a:r>
          </a:p>
          <a:p>
            <a:pPr rtl="0">
              <a:spcBef>
                <a:spcPts val="0"/>
              </a:spcBef>
              <a:buNone/>
            </a:pPr>
            <a:r>
              <a:rPr lang="pt-BR" sz="1400"/>
              <a:t>Thalita Oliveira</a:t>
            </a:r>
          </a:p>
        </p:txBody>
      </p:sp>
      <p:pic>
        <p:nvPicPr>
          <p:cNvPr id="65" name="Shape 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80299" y="2941679"/>
            <a:ext cx="498509" cy="6677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1B47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pt-BR"/>
              <a:t>Modelos </a:t>
            </a:r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pt-BR" b="1"/>
              <a:t>TN (Twisted Nematic):</a:t>
            </a:r>
            <a:r>
              <a:rPr lang="pt-BR" sz="1400"/>
              <a:t> é um dos tipos mais comuns, utilizado em dispositivos de baixo custo. Nele, as partículas de cristal líquido são posicionadas de maneira retorcida. </a:t>
            </a:r>
          </a:p>
          <a:p>
            <a:pPr marL="457200" lvl="0" indent="0" rtl="0">
              <a:spcBef>
                <a:spcPts val="0"/>
              </a:spcBef>
              <a:buNone/>
            </a:pPr>
            <a:r>
              <a:rPr lang="pt-BR" sz="1400"/>
              <a:t>A aplicação de carga elétrica é capaz de fazer os cristais girarem em até 90 graus, de acordo com o nível de tensão utilizado, determinando a passagem ou não de luz.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1B47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pt-BR"/>
              <a:t>Modelos </a:t>
            </a:r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pt-BR"/>
              <a:t> IPS (In-Plane Switching):</a:t>
            </a:r>
            <a:r>
              <a:rPr lang="pt-BR" sz="1400"/>
              <a:t> trata-se de uma tecnologia mais sofisticada, aplicada, principalmente, em equipamentos de LCD de maior qualidade. </a:t>
            </a:r>
          </a:p>
          <a:p>
            <a:pPr marL="457200" indent="0" rtl="0">
              <a:spcBef>
                <a:spcPts val="0"/>
              </a:spcBef>
              <a:buNone/>
            </a:pPr>
            <a:r>
              <a:rPr lang="pt-BR" sz="1400"/>
              <a:t>Nela, as partículas de cristal líquido seguem um alinhamento horizontal em vez de vertical. Graças a isso, telas IPS conseguem trabalhar com maior taxa de atualização (conceito abordado mais à frente), resultando em mais conforto visual ao usuário. </a:t>
            </a:r>
          </a:p>
          <a:p>
            <a:pPr marL="457200" lvl="0" indent="0" rtl="0">
              <a:spcBef>
                <a:spcPts val="0"/>
              </a:spcBef>
              <a:buNone/>
            </a:pPr>
            <a:r>
              <a:rPr lang="pt-BR" sz="1400"/>
              <a:t>Painéis IPS também oferecem mais nitidez e brilho, além de visualização satisfatória mesmo quando a tela é olhada de um ponto lateral.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1B47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pt-BR"/>
              <a:t>Modelos </a:t>
            </a:r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pt-BR"/>
              <a:t>AFFS (Advanced Fringe Field Switching):</a:t>
            </a:r>
            <a:r>
              <a:rPr lang="pt-BR" sz="1400"/>
              <a:t> semelhante à tecnologia IPS, já que também utiliza alinhamento horizontal, a especificação AFFS é empregada em equipamentos que oferecem alta qualidade de imagem, tendo como diferenciais a capacidade de apresentar boa visualização em variados ângulos de observação e de oferecer excelente fidelidade de cores;</a:t>
            </a:r>
          </a:p>
          <a:p>
            <a:pPr lvl="0" rtl="0">
              <a:spcBef>
                <a:spcPts val="0"/>
              </a:spcBef>
              <a:buNone/>
            </a:pPr>
            <a:endParaRPr sz="1400"/>
          </a:p>
          <a:p>
            <a:pPr marL="457200" lvl="0" indent="-228600" rtl="0">
              <a:spcBef>
                <a:spcPts val="0"/>
              </a:spcBef>
            </a:pPr>
            <a:r>
              <a:rPr lang="pt-BR"/>
              <a:t>VA: </a:t>
            </a:r>
            <a:r>
              <a:rPr lang="pt-BR" sz="1400"/>
              <a:t>neste tipo, as partículas de cristal líquido se encontram em posição vertical em relação aos substratos. Telas do tipo são capazes de oferecer boa reprodução de cores e visualização em vários ângulos, mas geralmente têm tempo de resposta em níveis piores em comparação ao IPS e ao AFFS;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1B47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pt-BR"/>
              <a:t>Modelos </a:t>
            </a:r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pt-BR"/>
              <a:t>ASV:</a:t>
            </a:r>
            <a:r>
              <a:rPr lang="pt-BR" sz="1400"/>
              <a:t> trata-se de uma tecnologia desenvolvida pela Sharp que se assemelha ao VA. De acordo com a empresa, sua principal vantagem está no suporte a vários ângulos de visão, podendo chegar a 170 graus. Isso porque as moléculas de cristal líquido conseguem se posicionar em várias direções, com movimentos semelhantes aos que fogos de artifícios fazem ao explodir;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pt-BR" sz="1400"/>
              <a:t>Super PSL:  sendo uma das mais recentes e tendo a Samsung por trás de seu desenvolvimento, a tecnologia PSL é similar ao padrão IPS. No entanto, de acordo com a empresa, uma tela do tipo é cerca de 10% mais brilhante e tem custo de fabricação 15% menor em comparação a este último. Sua aplicação é destinada tanto para monitores e aparelhos de TV quanto para dispositivos móveis.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1B47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pt-BR"/>
              <a:t>Defeitos mais comuns</a:t>
            </a:r>
          </a:p>
        </p:txBody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FFFFFF"/>
              </a:buClr>
              <a:buSzPct val="77777"/>
            </a:pPr>
            <a:r>
              <a:rPr lang="pt-BR" b="1"/>
              <a:t>Pixel morto, Pixel Quente e Pixel Preso: </a:t>
            </a:r>
            <a:r>
              <a:rPr lang="pt-BR"/>
              <a:t>situação em que um pixel fica apagado enquanto todos os outros exibem a imagem normalmente;</a:t>
            </a:r>
          </a:p>
          <a:p>
            <a:pPr lvl="0" rtl="0">
              <a:spcBef>
                <a:spcPts val="0"/>
              </a:spcBef>
              <a:buNone/>
            </a:pPr>
            <a:endParaRPr b="1"/>
          </a:p>
          <a:p>
            <a:pPr marL="457200" lvl="0" indent="-228600" rtl="0">
              <a:spcBef>
                <a:spcPts val="0"/>
              </a:spcBef>
            </a:pPr>
            <a:r>
              <a:rPr lang="pt-BR" b="1"/>
              <a:t>Tearing: </a:t>
            </a:r>
            <a:r>
              <a:rPr lang="pt-BR"/>
              <a:t>situação em que há uma demora na atualização da tela. Isso ocorre quando há  imagens com movimentação intensa e constante;</a:t>
            </a:r>
          </a:p>
          <a:p>
            <a:pPr lvl="0" rtl="0">
              <a:spcBef>
                <a:spcPts val="0"/>
              </a:spcBef>
              <a:buNone/>
            </a:pPr>
            <a:endParaRPr b="1"/>
          </a:p>
          <a:p>
            <a:pPr marL="457200" lvl="0" indent="-228600" rtl="0">
              <a:spcBef>
                <a:spcPts val="0"/>
              </a:spcBef>
            </a:pPr>
            <a:r>
              <a:rPr lang="pt-BR" b="1"/>
              <a:t>Ghosting: </a:t>
            </a:r>
            <a:r>
              <a:rPr lang="pt-BR"/>
              <a:t>situação em que as células demoram a se atualizar;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1B47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pt-BR"/>
              <a:t>Defeitos mais comuns</a:t>
            </a:r>
          </a:p>
        </p:txBody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pt-BR" b="1"/>
              <a:t>Contraste  não uniforme: s</a:t>
            </a:r>
            <a:r>
              <a:rPr lang="pt-BR"/>
              <a:t>ituação em que a tela não consegue forçar as células dos pixels a exisbir o contraste  numa mesma proporção;</a:t>
            </a:r>
          </a:p>
          <a:p>
            <a:pPr lvl="0" rtl="0">
              <a:spcBef>
                <a:spcPts val="0"/>
              </a:spcBef>
              <a:buNone/>
            </a:pPr>
            <a:endParaRPr b="1"/>
          </a:p>
          <a:p>
            <a:pPr marL="457200" lvl="0" indent="-228600" rtl="0">
              <a:spcBef>
                <a:spcPts val="0"/>
              </a:spcBef>
            </a:pPr>
            <a:r>
              <a:rPr lang="pt-BR" b="1"/>
              <a:t>Angulo de visão;</a:t>
            </a:r>
          </a:p>
          <a:p>
            <a:pPr lvl="0" rtl="0">
              <a:spcBef>
                <a:spcPts val="0"/>
              </a:spcBef>
              <a:buNone/>
            </a:pPr>
            <a:endParaRPr b="1"/>
          </a:p>
          <a:p>
            <a:pPr marL="457200" lvl="0" indent="-228600" rtl="0">
              <a:spcBef>
                <a:spcPts val="0"/>
              </a:spcBef>
            </a:pPr>
            <a:r>
              <a:rPr lang="pt-BR" b="1"/>
              <a:t>Problemas de borda.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1B47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 rot="-245">
            <a:off x="2465949" y="2075950"/>
            <a:ext cx="4208699" cy="686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pt-BR" sz="3600"/>
              <a:t>Conclusão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1B47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pt-BR"/>
              <a:t>Fontes</a:t>
            </a:r>
          </a:p>
        </p:txBody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387900" y="1329425"/>
            <a:ext cx="8368200" cy="3183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pt-BR" sz="1400">
                <a:solidFill>
                  <a:srgbClr val="FFFFFF"/>
                </a:solidFill>
                <a:hlinkClick r:id="rId3"/>
              </a:rPr>
              <a:t>https://pt.wikipedia.org/wiki/RGB</a:t>
            </a:r>
            <a:r>
              <a:rPr lang="pt-BR" sz="1400"/>
              <a:t> &lt;Acesso em 11/12/15&gt;</a:t>
            </a:r>
          </a:p>
          <a:p>
            <a:pPr rtl="0">
              <a:spcBef>
                <a:spcPts val="0"/>
              </a:spcBef>
              <a:buNone/>
            </a:pPr>
            <a:r>
              <a:rPr lang="pt-BR" sz="1400">
                <a:solidFill>
                  <a:srgbClr val="FFFFFF"/>
                </a:solidFill>
                <a:hlinkClick r:id="rId4"/>
              </a:rPr>
              <a:t>http://www.tecmundo.com.br/led/5534-como-funcionam-as-telas-de-lcd-lcd-de-led-e-plasma.htm</a:t>
            </a:r>
            <a:r>
              <a:rPr lang="pt-BR" sz="1400">
                <a:solidFill>
                  <a:srgbClr val="FFFFFF"/>
                </a:solidFill>
              </a:rPr>
              <a:t> </a:t>
            </a:r>
            <a:r>
              <a:rPr lang="pt-BR" sz="1400"/>
              <a:t>&lt;Acesso em 11/12/15&gt;</a:t>
            </a:r>
          </a:p>
          <a:p>
            <a:pPr rtl="0">
              <a:spcBef>
                <a:spcPts val="0"/>
              </a:spcBef>
              <a:buNone/>
            </a:pPr>
            <a:r>
              <a:rPr lang="pt-BR" sz="1400">
                <a:solidFill>
                  <a:srgbClr val="FFFFFF"/>
                </a:solidFill>
                <a:hlinkClick r:id="rId5"/>
              </a:rPr>
              <a:t>http://www.infowester.com/lcd_plasma_oled.php#tipos_lcd</a:t>
            </a:r>
            <a:r>
              <a:rPr lang="pt-BR" sz="1400">
                <a:solidFill>
                  <a:srgbClr val="FFFFFF"/>
                </a:solidFill>
              </a:rPr>
              <a:t> </a:t>
            </a:r>
            <a:r>
              <a:rPr lang="pt-BR" sz="1400"/>
              <a:t>&lt;Acesso em 11/12/15&gt;</a:t>
            </a: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/>
              <a:t>http://orlandobarrozo.blog.br/2011/01/18/tvs-lcd-quem-produz-mais/ &lt;Acesso em 11/12/15&gt;</a:t>
            </a: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FFFFFF"/>
                </a:solidFill>
                <a:hlinkClick r:id="rId6"/>
              </a:rPr>
              <a:t>http://www.lucaspeperaio.com.br/blog/comparativo-monitor-crt-x-monitor-lcd-x-monitor-led</a:t>
            </a:r>
            <a:r>
              <a:rPr lang="pt-BR" sz="1400">
                <a:solidFill>
                  <a:srgbClr val="FFFFFF"/>
                </a:solidFill>
              </a:rPr>
              <a:t> &lt;Acesso em 11/12/15&gt;</a:t>
            </a: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FFFFFF"/>
                </a:solidFill>
              </a:rPr>
              <a:t>http://www.tecmundo.com.br/televisao/18872-os-principais-problemas-que-a-imagem-de-uma-tv-pode-apresentar-video-.htm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1B47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/>
          </a:p>
          <a:p>
            <a:pPr algn="ctr">
              <a:spcBef>
                <a:spcPts val="0"/>
              </a:spcBef>
              <a:buNone/>
            </a:pPr>
            <a:r>
              <a:rPr lang="pt-BR"/>
              <a:t>Histórico e Introdução - Pierre</a:t>
            </a:r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899" cy="344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SzPct val="100000"/>
            </a:pPr>
            <a:r>
              <a:rPr lang="pt-BR" sz="1200"/>
              <a:t>Os monitories de LCD  (Liquid crystal display) possuem uma tecnologia de exibição de imagens através da polarização de uma camada de cristal líquido;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pt-BR" sz="1200"/>
              <a:t>Em 1888 </a:t>
            </a:r>
            <a:r>
              <a:rPr lang="pt-BR" sz="1200">
                <a:solidFill>
                  <a:srgbClr val="FFFFFF"/>
                </a:solidFill>
                <a:hlinkClick r:id="rId3"/>
              </a:rPr>
              <a:t>Friedrich Reinitzer</a:t>
            </a:r>
            <a:r>
              <a:rPr lang="pt-BR" sz="1200" b="1">
                <a:solidFill>
                  <a:srgbClr val="FFFFFF"/>
                </a:solidFill>
              </a:rPr>
              <a:t> </a:t>
            </a:r>
            <a:r>
              <a:rPr lang="pt-BR" sz="1200">
                <a:solidFill>
                  <a:srgbClr val="FFFFFF"/>
                </a:solidFill>
              </a:rPr>
              <a:t>descobriu as propriedades do cristal liquido extraído de colesterol de cenoura (capacidade de geração cores);</a:t>
            </a:r>
          </a:p>
          <a:p>
            <a:pPr marL="457200" lvl="0" indent="-2286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pt-BR" sz="1200">
                <a:solidFill>
                  <a:srgbClr val="FFFFFF"/>
                </a:solidFill>
              </a:rPr>
              <a:t>Em 1970 o efeito de campo twisted nematic em cristais líquidos foi patenteado pela </a:t>
            </a:r>
            <a:r>
              <a:rPr lang="pt-BR" sz="1200">
                <a:solidFill>
                  <a:srgbClr val="FFFFFF"/>
                </a:solidFill>
                <a:hlinkClick r:id="rId4"/>
              </a:rPr>
              <a:t>Hoffmann-La Roche</a:t>
            </a:r>
            <a:r>
              <a:rPr lang="pt-BR" sz="1200">
                <a:solidFill>
                  <a:srgbClr val="FFFFFF"/>
                </a:solidFill>
              </a:rPr>
              <a:t>, na </a:t>
            </a:r>
            <a:r>
              <a:rPr lang="pt-BR" sz="1200">
                <a:solidFill>
                  <a:srgbClr val="FFFFFF"/>
                </a:solidFill>
                <a:hlinkClick r:id="rId5"/>
              </a:rPr>
              <a:t>Suíça</a:t>
            </a:r>
            <a:r>
              <a:rPr lang="pt-BR" sz="1200">
                <a:solidFill>
                  <a:srgbClr val="FFFFFF"/>
                </a:solidFill>
              </a:rPr>
              <a:t> e em seguida fui utilizado para produção de displays de </a:t>
            </a:r>
            <a:r>
              <a:rPr lang="pt-BR" sz="1200">
                <a:solidFill>
                  <a:srgbClr val="FFFF00"/>
                </a:solidFill>
              </a:rPr>
              <a:t>relógios digitais</a:t>
            </a:r>
            <a:r>
              <a:rPr lang="pt-BR" sz="1200">
                <a:solidFill>
                  <a:srgbClr val="FFFFFF"/>
                </a:solidFill>
              </a:rPr>
              <a:t>;</a:t>
            </a:r>
          </a:p>
          <a:p>
            <a:pPr marL="457200" lvl="0" indent="-2286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pt-BR" sz="1200"/>
              <a:t>Em 1972 O primeiro painel do visor ativo-matriz de cristal líquido foi produzido nos Estados Unidos por </a:t>
            </a:r>
            <a:r>
              <a:rPr lang="pt-BR" sz="1200">
                <a:solidFill>
                  <a:srgbClr val="FFFFFF"/>
                </a:solidFill>
                <a:hlinkClick r:id="rId6"/>
              </a:rPr>
              <a:t>T. Peter Brody</a:t>
            </a:r>
            <a:r>
              <a:rPr lang="pt-BR" sz="12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72" name="Shape 72"/>
          <p:cNvSpPr txBox="1">
            <a:spLocks noGrp="1"/>
          </p:cNvSpPr>
          <p:nvPr>
            <p:ph type="body" idx="2"/>
          </p:nvPr>
        </p:nvSpPr>
        <p:spPr>
          <a:xfrm>
            <a:off x="4756200" y="1489825"/>
            <a:ext cx="3999899" cy="1220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spcBef>
                <a:spcPts val="0"/>
              </a:spcBef>
            </a:pPr>
            <a:r>
              <a:rPr lang="pt-BR"/>
              <a:t>Nos anos 90 surgiram os </a:t>
            </a:r>
            <a:r>
              <a:rPr lang="pt-BR">
                <a:solidFill>
                  <a:srgbClr val="FFFF00"/>
                </a:solidFill>
              </a:rPr>
              <a:t>monitores de LCD</a:t>
            </a:r>
            <a:r>
              <a:rPr lang="pt-BR"/>
              <a:t>, mas não conseguiram grande espaço no mercado, apenas substituindo de vez os monitores CRT no século XI.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1B47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pt-BR"/>
              <a:t>Principais Características- Pierre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899" cy="3078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SzPct val="100000"/>
            </a:pPr>
            <a:r>
              <a:rPr lang="pt-BR" sz="1500"/>
              <a:t>Baixo consumo de energia;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pt-BR" sz="1500"/>
              <a:t>não emite radiações nocivas;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pt-BR" sz="1500"/>
              <a:t>Possui capacidade de gerar imagens de qualidade;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pt-BR" sz="1500"/>
              <a:t>Gera cores através da polarização do cristal líquido;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pt-BR" sz="1500"/>
              <a:t>Possui varias camadas e uma única luz, chamada de “back light”.</a:t>
            </a:r>
          </a:p>
        </p:txBody>
      </p:sp>
      <p:pic>
        <p:nvPicPr>
          <p:cNvPr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4600" y="1489825"/>
            <a:ext cx="2857500" cy="234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1B47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pt-BR"/>
              <a:t>Princípio de funcionamento 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6249300" cy="3078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pt-BR"/>
              <a:t>Seu princípio de funcionamento é baseado em cristais que após atingir a temperatura de, aproximadamente, 145 °C passam do estado sólido para líquido.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228600" rtl="0">
              <a:spcBef>
                <a:spcPts val="0"/>
              </a:spcBef>
            </a:pPr>
            <a:r>
              <a:rPr lang="pt-BR"/>
              <a:t>Suas imagens são exibidas quando um impulso elétrico é aplicado sobre cada um dos pixels compostos pelos cristais e, ao mesmo tempo, uma luz não polariza é emitida ao fundo do painel.</a:t>
            </a:r>
          </a:p>
        </p:txBody>
      </p:sp>
      <p:pic>
        <p:nvPicPr>
          <p:cNvPr id="86" name="Shape 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52780">
            <a:off x="6428790" y="2047446"/>
            <a:ext cx="2100194" cy="1963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1B47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pt-BR"/>
              <a:t>Princípio de funcionamento </a:t>
            </a:r>
          </a:p>
        </p:txBody>
      </p:sp>
      <p:pic>
        <p:nvPicPr>
          <p:cNvPr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5375" y="1763050"/>
            <a:ext cx="2676525" cy="239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84075" y="1763050"/>
            <a:ext cx="2676525" cy="239077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Shape 94"/>
          <p:cNvSpPr txBox="1"/>
          <p:nvPr/>
        </p:nvSpPr>
        <p:spPr>
          <a:xfrm>
            <a:off x="4041325" y="2542350"/>
            <a:ext cx="917399" cy="858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pt-BR" sz="4800">
                <a:solidFill>
                  <a:srgbClr val="FFFFFF"/>
                </a:solidFill>
              </a:rPr>
              <a:t>X</a:t>
            </a:r>
          </a:p>
        </p:txBody>
      </p:sp>
      <p:sp>
        <p:nvSpPr>
          <p:cNvPr id="95" name="Shape 95"/>
          <p:cNvSpPr txBox="1"/>
          <p:nvPr/>
        </p:nvSpPr>
        <p:spPr>
          <a:xfrm>
            <a:off x="961100" y="4364625"/>
            <a:ext cx="2676599" cy="270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pt-BR" sz="1700">
                <a:solidFill>
                  <a:srgbClr val="FFFFFF"/>
                </a:solidFill>
              </a:rPr>
              <a:t>CRT (Catodic Ray Tube)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 txBox="1"/>
          <p:nvPr/>
        </p:nvSpPr>
        <p:spPr>
          <a:xfrm>
            <a:off x="5287525" y="4399900"/>
            <a:ext cx="2974200" cy="270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pt-BR" sz="1800">
                <a:solidFill>
                  <a:srgbClr val="FFFFFF"/>
                </a:solidFill>
              </a:rPr>
              <a:t>LCD (liquid crystal display)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1B47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pt-BR"/>
              <a:t>Princípio de funcionamento </a:t>
            </a:r>
          </a:p>
        </p:txBody>
      </p:sp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4075" y="1763050"/>
            <a:ext cx="2676525" cy="239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Shape 103"/>
          <p:cNvSpPr txBox="1"/>
          <p:nvPr/>
        </p:nvSpPr>
        <p:spPr>
          <a:xfrm>
            <a:off x="4041325" y="2542350"/>
            <a:ext cx="917399" cy="858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pt-BR" sz="4800">
                <a:solidFill>
                  <a:srgbClr val="FFFFFF"/>
                </a:solidFill>
              </a:rPr>
              <a:t>X</a:t>
            </a:r>
          </a:p>
        </p:txBody>
      </p:sp>
      <p:sp>
        <p:nvSpPr>
          <p:cNvPr id="104" name="Shape 104"/>
          <p:cNvSpPr txBox="1"/>
          <p:nvPr/>
        </p:nvSpPr>
        <p:spPr>
          <a:xfrm>
            <a:off x="820100" y="4364625"/>
            <a:ext cx="2974200" cy="270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pt-BR" sz="1800">
                <a:solidFill>
                  <a:srgbClr val="FFFFFF"/>
                </a:solidFill>
              </a:rPr>
              <a:t>LED (light-emitting diode)</a:t>
            </a:r>
          </a:p>
        </p:txBody>
      </p:sp>
      <p:sp>
        <p:nvSpPr>
          <p:cNvPr id="105" name="Shape 105"/>
          <p:cNvSpPr txBox="1"/>
          <p:nvPr/>
        </p:nvSpPr>
        <p:spPr>
          <a:xfrm>
            <a:off x="5287525" y="4399900"/>
            <a:ext cx="2974200" cy="270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pt-BR" sz="1800">
                <a:solidFill>
                  <a:srgbClr val="FFFFFF"/>
                </a:solidFill>
              </a:rPr>
              <a:t>LCD (liquid crystal display)</a:t>
            </a:r>
          </a:p>
        </p:txBody>
      </p:sp>
      <p:pic>
        <p:nvPicPr>
          <p:cNvPr id="106" name="Shape 1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9450" y="1776112"/>
            <a:ext cx="2676525" cy="239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1B47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725" y="1354450"/>
            <a:ext cx="4762500" cy="34671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pt-BR"/>
              <a:t>Partes Integrantes e principais etapas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 rot="-422">
            <a:off x="1124392" y="1548550"/>
            <a:ext cx="2446200" cy="3078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741B47"/>
                </a:solidFill>
              </a:rPr>
              <a:t>Direção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741B47"/>
                </a:solidFill>
              </a:rPr>
              <a:t>da luz</a:t>
            </a:r>
          </a:p>
        </p:txBody>
      </p:sp>
      <p:cxnSp>
        <p:nvCxnSpPr>
          <p:cNvPr id="114" name="Shape 114"/>
          <p:cNvCxnSpPr/>
          <p:nvPr/>
        </p:nvCxnSpPr>
        <p:spPr>
          <a:xfrm flipH="1">
            <a:off x="1082450" y="1636175"/>
            <a:ext cx="1854299" cy="10655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15" name="Shape 115"/>
          <p:cNvSpPr txBox="1">
            <a:spLocks noGrp="1"/>
          </p:cNvSpPr>
          <p:nvPr>
            <p:ph type="body" idx="2"/>
          </p:nvPr>
        </p:nvSpPr>
        <p:spPr>
          <a:xfrm rot="-296">
            <a:off x="5312728" y="1354599"/>
            <a:ext cx="3480600" cy="3478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AutoNum type="arabicPeriod"/>
            </a:pPr>
            <a:r>
              <a:rPr lang="pt-BR">
                <a:solidFill>
                  <a:srgbClr val="FFFFFF"/>
                </a:solidFill>
              </a:rPr>
              <a:t>Filtro polarizador;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AutoNum type="arabicPeriod"/>
            </a:pPr>
            <a:r>
              <a:rPr lang="pt-BR">
                <a:solidFill>
                  <a:srgbClr val="FFFFFF"/>
                </a:solidFill>
              </a:rPr>
              <a:t>Cristal líquido;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AutoNum type="arabicPeriod"/>
            </a:pPr>
            <a:r>
              <a:rPr lang="pt-BR">
                <a:solidFill>
                  <a:srgbClr val="FFFFFF"/>
                </a:solidFill>
              </a:rPr>
              <a:t>Filtro de cores;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AutoNum type="arabicPeriod"/>
            </a:pPr>
            <a:r>
              <a:rPr lang="pt-BR">
                <a:solidFill>
                  <a:srgbClr val="FFFFFF"/>
                </a:solidFill>
              </a:rPr>
              <a:t>TFTs;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AutoNum type="arabicPeriod"/>
            </a:pPr>
            <a:r>
              <a:rPr lang="pt-BR">
                <a:solidFill>
                  <a:srgbClr val="FFFFFF"/>
                </a:solidFill>
              </a:rPr>
              <a:t>Filtro polarizador;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AutoNum type="arabicPeriod"/>
            </a:pPr>
            <a:r>
              <a:rPr lang="pt-BR">
                <a:solidFill>
                  <a:srgbClr val="FFFFFF"/>
                </a:solidFill>
              </a:rPr>
              <a:t>Fonte de luz.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1B47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433300" cy="686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pt-BR"/>
              <a:t>Partes Integrantes e principais etapas</a:t>
            </a:r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8925" y="1247550"/>
            <a:ext cx="6602925" cy="363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1B47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7" name="Shape 127"/>
          <p:cNvGraphicFramePr/>
          <p:nvPr/>
        </p:nvGraphicFramePr>
        <p:xfrm>
          <a:off x="2240425" y="68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{A69376D2-C6CC-4D43-89D6-514F6AAA8BA3}</a:tableStyleId>
              </a:tblPr>
              <a:tblGrid>
                <a:gridCol w="2342375"/>
                <a:gridCol w="2446575"/>
              </a:tblGrid>
              <a:tr h="383250">
                <a:tc gridSpan="2"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pt-BR" b="1">
                          <a:solidFill>
                            <a:srgbClr val="FFFFFF"/>
                          </a:solidFill>
                        </a:rPr>
                        <a:t>PRINCIPAIS FABRICANTES</a:t>
                      </a:r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65600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>
                          <a:solidFill>
                            <a:srgbClr val="FFFFFF"/>
                          </a:solidFill>
                        </a:rPr>
                        <a:t>JAPONESES E COREANOS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t-BR">
                          <a:solidFill>
                            <a:srgbClr val="FFFFFF"/>
                          </a:solidFill>
                        </a:rPr>
                        <a:t>CHINESES E TAIWANESES</a:t>
                      </a:r>
                    </a:p>
                  </a:txBody>
                  <a:tcPr marL="91425" marR="91425" marT="91425" marB="91425"/>
                </a:tc>
              </a:tr>
              <a:tr h="379575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t-BR">
                          <a:solidFill>
                            <a:srgbClr val="FFFFFF"/>
                          </a:solidFill>
                        </a:rPr>
                        <a:t>Samsung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t-BR">
                          <a:solidFill>
                            <a:srgbClr val="FEFFFF"/>
                          </a:solidFill>
                        </a:rPr>
                        <a:t>TPV</a:t>
                      </a:r>
                    </a:p>
                  </a:txBody>
                  <a:tcPr marL="91425" marR="91425" marT="91425" marB="91425"/>
                </a:tc>
              </a:tr>
              <a:tr h="379575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t-BR">
                          <a:solidFill>
                            <a:srgbClr val="FFFFFF"/>
                          </a:solidFill>
                        </a:rPr>
                        <a:t>LG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t-BR">
                          <a:solidFill>
                            <a:srgbClr val="FEFFFF"/>
                          </a:solidFill>
                        </a:rPr>
                        <a:t>Foxconn</a:t>
                      </a:r>
                    </a:p>
                  </a:txBody>
                  <a:tcPr marL="91425" marR="91425" marT="91425" marB="91425"/>
                </a:tc>
              </a:tr>
              <a:tr h="379575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t-BR">
                          <a:solidFill>
                            <a:srgbClr val="FFFFFF"/>
                          </a:solidFill>
                        </a:rPr>
                        <a:t>Sony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t-BR">
                          <a:solidFill>
                            <a:srgbClr val="FEFFFF"/>
                          </a:solidFill>
                        </a:rPr>
                        <a:t>Compal</a:t>
                      </a:r>
                    </a:p>
                  </a:txBody>
                  <a:tcPr marL="91425" marR="91425" marT="91425" marB="91425"/>
                </a:tc>
              </a:tr>
              <a:tr h="379575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t-BR">
                          <a:solidFill>
                            <a:srgbClr val="FFFFFF"/>
                          </a:solidFill>
                        </a:rPr>
                        <a:t>Chinesas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t-BR">
                          <a:solidFill>
                            <a:srgbClr val="FEFFFF"/>
                          </a:solidFill>
                        </a:rPr>
                        <a:t>Unihan</a:t>
                      </a:r>
                    </a:p>
                  </a:txBody>
                  <a:tcPr marL="91425" marR="91425" marT="91425" marB="91425"/>
                </a:tc>
              </a:tr>
              <a:tr h="379575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t-BR">
                          <a:solidFill>
                            <a:srgbClr val="FFFFFF"/>
                          </a:solidFill>
                        </a:rPr>
                        <a:t>Toshiba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t-BR">
                          <a:solidFill>
                            <a:srgbClr val="FEFFFF"/>
                          </a:solidFill>
                        </a:rPr>
                        <a:t>Wistron</a:t>
                      </a:r>
                    </a:p>
                  </a:txBody>
                  <a:tcPr marL="91425" marR="91425" marT="91425" marB="91425"/>
                </a:tc>
              </a:tr>
              <a:tr h="379575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t-BR">
                          <a:solidFill>
                            <a:srgbClr val="FFFFFF"/>
                          </a:solidFill>
                        </a:rPr>
                        <a:t>Panasonic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t-BR">
                          <a:solidFill>
                            <a:srgbClr val="FEFFFF"/>
                          </a:solidFill>
                        </a:rPr>
                        <a:t>Amtran</a:t>
                      </a:r>
                    </a:p>
                  </a:txBody>
                  <a:tcPr marL="91425" marR="91425" marT="91425" marB="91425"/>
                </a:tc>
              </a:tr>
              <a:tr h="379575">
                <a:tc>
                  <a:txBody>
                    <a:bodyPr/>
                    <a:lstStyle/>
                    <a:p>
                      <a:pPr algn="ctr" rtl="0">
                        <a:spcBef>
                          <a:spcPts val="0"/>
                        </a:spcBef>
                        <a:buNone/>
                      </a:pPr>
                      <a:r>
                        <a:rPr lang="pt-BR">
                          <a:solidFill>
                            <a:srgbClr val="FFFFFF"/>
                          </a:solidFill>
                        </a:rPr>
                        <a:t>Sharp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t-BR">
                          <a:solidFill>
                            <a:srgbClr val="FEFFFF"/>
                          </a:solidFill>
                        </a:rPr>
                        <a:t>Briview</a:t>
                      </a:r>
                    </a:p>
                  </a:txBody>
                  <a:tcPr marL="91425" marR="91425" marT="91425" marB="91425"/>
                </a:tc>
              </a:tr>
              <a:tr h="383275">
                <a:tc>
                  <a:txBody>
                    <a:bodyPr/>
                    <a:lstStyle/>
                    <a:p>
                      <a:pPr algn="ctr" rtl="0">
                        <a:spcBef>
                          <a:spcPts val="0"/>
                        </a:spcBef>
                        <a:buNone/>
                      </a:pPr>
                      <a:r>
                        <a:rPr lang="pt-BR">
                          <a:solidFill>
                            <a:srgbClr val="FFFFFF"/>
                          </a:solidFill>
                        </a:rPr>
                        <a:t>Vizio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</a:tr>
              <a:tr h="383275">
                <a:tc>
                  <a:txBody>
                    <a:bodyPr/>
                    <a:lstStyle/>
                    <a:p>
                      <a:pPr algn="ctr" rtl="0">
                        <a:spcBef>
                          <a:spcPts val="0"/>
                        </a:spcBef>
                        <a:buNone/>
                      </a:pPr>
                      <a:r>
                        <a:rPr lang="pt-BR">
                          <a:solidFill>
                            <a:srgbClr val="FFFFFF"/>
                          </a:solidFill>
                        </a:rPr>
                        <a:t>Philips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</a:tr>
              <a:tr h="383275">
                <a:tc>
                  <a:txBody>
                    <a:bodyPr/>
                    <a:lstStyle/>
                    <a:p>
                      <a:pPr algn="ctr" rtl="0">
                        <a:spcBef>
                          <a:spcPts val="0"/>
                        </a:spcBef>
                        <a:buNone/>
                      </a:pPr>
                      <a:r>
                        <a:rPr lang="pt-BR">
                          <a:solidFill>
                            <a:srgbClr val="FFFFFF"/>
                          </a:solidFill>
                        </a:rPr>
                        <a:t>Sanyo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 rot="-5400000">
            <a:off x="-3471825" y="2228699"/>
            <a:ext cx="8368200" cy="686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pt-BR"/>
              <a:t>Fabricantes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903</Words>
  <Application>Microsoft Office PowerPoint</Application>
  <PresentationFormat>Apresentação na tela (16:9)</PresentationFormat>
  <Paragraphs>97</Paragraphs>
  <Slides>17</Slides>
  <Notes>17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1" baseType="lpstr">
      <vt:lpstr>Arial</vt:lpstr>
      <vt:lpstr>Roboto Slab</vt:lpstr>
      <vt:lpstr>Roboto</vt:lpstr>
      <vt:lpstr>marina</vt:lpstr>
      <vt:lpstr>Monitor LCD</vt:lpstr>
      <vt:lpstr> Histórico e Introdução - Pierre</vt:lpstr>
      <vt:lpstr>Principais Características- Pierre</vt:lpstr>
      <vt:lpstr>Princípio de funcionamento </vt:lpstr>
      <vt:lpstr>Princípio de funcionamento </vt:lpstr>
      <vt:lpstr>Princípio de funcionamento </vt:lpstr>
      <vt:lpstr>Partes Integrantes e principais etapas</vt:lpstr>
      <vt:lpstr>Partes Integrantes e principais etapas</vt:lpstr>
      <vt:lpstr>Fabricantes</vt:lpstr>
      <vt:lpstr>Modelos </vt:lpstr>
      <vt:lpstr>Modelos </vt:lpstr>
      <vt:lpstr>Modelos </vt:lpstr>
      <vt:lpstr>Modelos </vt:lpstr>
      <vt:lpstr>Defeitos mais comuns</vt:lpstr>
      <vt:lpstr>Defeitos mais comuns</vt:lpstr>
      <vt:lpstr>Conclusão</vt:lpstr>
      <vt:lpstr>Fontes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Monitor LCD</dc:title>
  <dc:creator>Jean Galdino</dc:creator>
  <cp:lastModifiedBy>Jean Galdino</cp:lastModifiedBy>
  <cp:revision>1</cp:revision>
  <dcterms:modified xsi:type="dcterms:W3CDTF">2016-02-15T12:56:29Z</dcterms:modified>
</cp:coreProperties>
</file>