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3" r:id="rId2"/>
  </p:sldMasterIdLst>
  <p:notesMasterIdLst>
    <p:notesMasterId r:id="rId22"/>
  </p:notesMasterIdLst>
  <p:sldIdLst>
    <p:sldId id="256" r:id="rId3"/>
    <p:sldId id="371" r:id="rId4"/>
    <p:sldId id="372" r:id="rId5"/>
    <p:sldId id="373" r:id="rId6"/>
    <p:sldId id="376" r:id="rId7"/>
    <p:sldId id="374" r:id="rId8"/>
    <p:sldId id="375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5" r:id="rId17"/>
    <p:sldId id="386" r:id="rId18"/>
    <p:sldId id="387" r:id="rId19"/>
    <p:sldId id="388" r:id="rId20"/>
    <p:sldId id="35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79F41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713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7A9F-0038-485A-B161-3AE398FA798A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4839-6E55-48C1-9310-B3E398CABF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939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Demonstração : Indução,contradição,direta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4839-6E55-48C1-9310-B3E398CABF9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4149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3" name="Grupo 12"/>
          <p:cNvGrpSpPr/>
          <p:nvPr/>
        </p:nvGrpSpPr>
        <p:grpSpPr>
          <a:xfrm>
            <a:off x="-32" y="4077072"/>
            <a:ext cx="9144032" cy="1549932"/>
            <a:chOff x="-32" y="3175212"/>
            <a:chExt cx="9144032" cy="1549932"/>
          </a:xfrm>
        </p:grpSpPr>
        <p:sp>
          <p:nvSpPr>
            <p:cNvPr id="9" name="Rectangle 10"/>
            <p:cNvSpPr/>
            <p:nvPr userDrawn="1"/>
          </p:nvSpPr>
          <p:spPr>
            <a:xfrm>
              <a:off x="0" y="3197514"/>
              <a:ext cx="9144000" cy="1500198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4697712"/>
              <a:ext cx="9144000" cy="27432"/>
            </a:xfrm>
            <a:prstGeom prst="rect">
              <a:avLst/>
            </a:prstGeom>
            <a:solidFill>
              <a:srgbClr val="2D8828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-32" y="3175212"/>
              <a:ext cx="9144000" cy="27432"/>
            </a:xfrm>
            <a:prstGeom prst="rect">
              <a:avLst/>
            </a:prstGeom>
            <a:solidFill>
              <a:srgbClr val="2D8828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pt-BR" smtClean="0"/>
              <a:t>Clique para editar o estilo do título mestre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142844" y="1071546"/>
            <a:ext cx="9001156" cy="3571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Right Arrow 35"/>
          <p:cNvSpPr/>
          <p:nvPr/>
        </p:nvSpPr>
        <p:spPr>
          <a:xfrm>
            <a:off x="500034" y="1181086"/>
            <a:ext cx="142876" cy="14287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5"/>
          </p:nvPr>
        </p:nvSpPr>
        <p:spPr>
          <a:xfrm>
            <a:off x="594000" y="1080000"/>
            <a:ext cx="7786687" cy="251438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9" name="Title 9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705-51F5-4C29-9461-C4C250855BC5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BA6-D32A-40D6-B975-FCF698F3F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09A1A-15FF-4DC4-A072-8234E2A3968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5FA0-B08B-41F1-8AA9-3FF460062D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705-51F5-4C29-9461-C4C250855BC5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BA6-D32A-40D6-B975-FCF698F3F2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4" name="Rectangle 10"/>
          <p:cNvSpPr/>
          <p:nvPr/>
        </p:nvSpPr>
        <p:spPr>
          <a:xfrm rot="16200000">
            <a:off x="4357670" y="-3714784"/>
            <a:ext cx="571504" cy="900115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6" name="Title Placeholder 35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AB28-DF7E-4336-B60C-9A083F3B2A01}" type="datetimeFigureOut">
              <a:rPr lang="pt-BR" smtClean="0"/>
              <a:pPr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9A7FE-0950-4301-A175-EDBA2A23E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/>
          <p:nvPr/>
        </p:nvSpPr>
        <p:spPr>
          <a:xfrm>
            <a:off x="928662" y="116434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514320" y="5929330"/>
            <a:ext cx="8629680" cy="697366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spc="1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Campus Pau dos </a:t>
            </a:r>
            <a:r>
              <a:rPr lang="en-US" sz="1200" kern="0" spc="15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Ferros</a:t>
            </a:r>
            <a:endParaRPr lang="en-US" sz="1200" kern="0" spc="15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0" spc="1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Disciplina de Algoritmos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0" spc="1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Demetrios.coutinho@ifrn.edu.br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0" spc="150" dirty="0" smtClean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8744957" y="5929330"/>
            <a:ext cx="18473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4797152"/>
            <a:ext cx="3345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Demétrios Coutinho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" y="5637351"/>
            <a:ext cx="2822425" cy="1232459"/>
          </a:xfrm>
          <a:prstGeom prst="rect">
            <a:avLst/>
          </a:prstGeom>
        </p:spPr>
      </p:pic>
      <p:sp>
        <p:nvSpPr>
          <p:cNvPr id="20" name="Título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Informática Básica</a:t>
            </a:r>
            <a:endParaRPr lang="pt-BR" dirty="0"/>
          </a:p>
        </p:txBody>
      </p:sp>
      <p:sp>
        <p:nvSpPr>
          <p:cNvPr id="21" name="Subtítulo 20"/>
          <p:cNvSpPr>
            <a:spLocks noGrp="1"/>
          </p:cNvSpPr>
          <p:nvPr>
            <p:ph type="subTitle" idx="4294967295"/>
          </p:nvPr>
        </p:nvSpPr>
        <p:spPr>
          <a:xfrm>
            <a:off x="0" y="3860800"/>
            <a:ext cx="9144000" cy="6238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Algoritmos de Ordenação</a:t>
            </a:r>
            <a:endParaRPr lang="pt-BR" sz="2800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2987824" y="4365104"/>
            <a:ext cx="6156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898" name="Picture 2" descr="http://3.bp.blogspot.com/-PWs67zST2CU/UMNU-Hs_h7I/AAAAAAAAEH0/kifU7CNWN00/s1600/sor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5150" y="533400"/>
            <a:ext cx="2933700" cy="27432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Comparações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3400" y="1600200"/>
            <a:ext cx="3897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/>
              <a:t>Lista dos Algoritmos de ordenação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76325"/>
            <a:ext cx="85629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5334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12192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19050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25146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31242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37338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43434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49530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</a:t>
            </a:r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55626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</a:t>
            </a:r>
            <a:endParaRPr lang="pt-BR" dirty="0"/>
          </a:p>
        </p:txBody>
      </p:sp>
      <p:sp>
        <p:nvSpPr>
          <p:cNvPr id="18" name="Elipse 17"/>
          <p:cNvSpPr/>
          <p:nvPr/>
        </p:nvSpPr>
        <p:spPr>
          <a:xfrm>
            <a:off x="6172200" y="6248400"/>
            <a:ext cx="5334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4537 C 0.04253 -0.14375 0.08993 -0.24213 0.08542 -0.34792 C 0.0809 -0.45371 0.02448 -0.56667 -0.03177 -0.6794 " pathEditMode="relative" ptsTypes="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85 -0.07639 C -0.10017 -0.21088 -0.1625 -0.34537 -0.16076 -0.44792 C -0.15903 -0.55047 -0.04826 -0.65 -0.02795 -0.69167 C -0.00764 -0.73334 -0.02344 -0.71551 -0.03924 -0.6974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04 -0.09931 C -0.03108 -0.22755 0.03889 -0.35556 0.02622 -0.41551 C 0.01354 -0.47547 -0.17431 -0.41713 -0.17674 -0.45926 C -0.17917 -0.50139 -0.01128 -0.625 0.01181 -0.66875 C 0.0349 -0.7125 -0.03542 -0.71135 -0.03819 -0.72223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71 -0.03334 C -0.02275 -0.17524 0.04722 -0.3169 0.03455 -0.38311 C 0.02187 -0.44954 -0.16598 -0.38496 -0.16841 -0.43149 C -0.17084 -0.47801 -0.00295 -0.61482 0.02014 -0.6632 C 0.04323 -0.71158 -0.02709 -0.71042 -0.02986 -0.7222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46 -0.04445 C -0.12257 -0.16065 -0.1625 -0.27662 -0.15277 -0.39144 C -0.14305 -0.50625 -0.04531 -0.67709 -0.02361 -0.73334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05556 C -0.09583 -0.15973 -0.08715 -0.26343 -0.07795 -0.37639 C -0.06875 -0.48959 -0.05868 -0.61181 -0.04861 -0.73334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3455 -0.06644 0.4691 -0.13264 0.4599 -0.18843 C 0.4507 -0.24422 -0.00121 -0.27176 -0.05572 -0.33519 C -0.11024 -0.39861 0.01129 -0.48403 0.13282 -0.56945 " pathEditMode="relative" ptsTypes="aa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3455 -0.06644 0.4691 -0.13264 0.4599 -0.18843 C 0.4507 -0.24422 -0.00121 -0.27176 -0.05572 -0.33519 C -0.11024 -0.39861 0.01129 -0.48403 0.13282 -0.56945 " pathEditMode="relative" ptsTypes="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3455 -0.06644 0.4691 -0.13264 0.4599 -0.18843 C 0.4507 -0.24422 -0.00121 -0.27176 -0.05572 -0.33519 C -0.11024 -0.39861 0.01129 -0.48403 0.13282 -0.56945 " pathEditMode="relative" ptsTypes="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3455 -0.06644 0.4691 -0.13264 0.4599 -0.18843 C 0.4507 -0.24422 -0.00121 -0.27176 -0.05572 -0.33519 C -0.11024 -0.39861 0.01129 -0.48403 0.13282 -0.56945 " pathEditMode="relative" ptsTypes="aa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Texto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BubbleSort</a:t>
            </a:r>
            <a:r>
              <a:rPr lang="pt-BR" dirty="0" smtClean="0"/>
              <a:t>(Ordenação por Flutuação (Bolha))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09600" y="16764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Idéia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9600" y="2362200"/>
            <a:ext cx="8093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 A </a:t>
            </a:r>
            <a:r>
              <a:rPr lang="pt-BR" sz="2000" dirty="0" err="1" smtClean="0"/>
              <a:t>idéia</a:t>
            </a:r>
            <a:r>
              <a:rPr lang="pt-BR" sz="2000" dirty="0" smtClean="0"/>
              <a:t> principal do algoritmo é percorrer o vetor n -1 vezes, a cada passagem, fazendo flutuar para o inicio o menor elemento da sequência. </a:t>
            </a:r>
          </a:p>
          <a:p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Essa movimentação lembra a forma como as bolhas procuram seu próprio nível, por isso o nome do algoritmo. </a:t>
            </a:r>
          </a:p>
          <a:p>
            <a:endParaRPr lang="pt-B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Texto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BubbleSort</a:t>
            </a:r>
            <a:r>
              <a:rPr lang="pt-BR" dirty="0" smtClean="0"/>
              <a:t>(Ordenação por Flutuação (Bolha))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pic>
        <p:nvPicPr>
          <p:cNvPr id="6" name="Imagem 5" descr="Bubble-sort-example-300p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50" y="2571750"/>
            <a:ext cx="2857500" cy="1714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Texto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BubbleSort</a:t>
            </a:r>
            <a:r>
              <a:rPr lang="pt-BR" dirty="0" smtClean="0"/>
              <a:t>(Ordenação por Flutuação (Bolha))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pic>
        <p:nvPicPr>
          <p:cNvPr id="6" name="Imagem 5" descr="Bubble-sort-example-300p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00200"/>
            <a:ext cx="2857500" cy="17145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429000" y="2667000"/>
            <a:ext cx="3523722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Bubble(A , n)</a:t>
            </a:r>
          </a:p>
          <a:p>
            <a:r>
              <a:rPr lang="en-US" sz="2400" b="1" dirty="0" smtClean="0"/>
              <a:t>Begin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For</a:t>
            </a:r>
            <a:r>
              <a:rPr lang="en-US" sz="2400" dirty="0" smtClean="0"/>
              <a:t> I = n </a:t>
            </a:r>
            <a:r>
              <a:rPr lang="en-US" sz="2400" b="1" dirty="0" err="1" smtClean="0"/>
              <a:t>downto</a:t>
            </a:r>
            <a:r>
              <a:rPr lang="en-US" sz="2400" dirty="0" smtClean="0"/>
              <a:t> 2 </a:t>
            </a:r>
            <a:r>
              <a:rPr lang="en-US" sz="2400" b="1" dirty="0" smtClean="0"/>
              <a:t>do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</a:t>
            </a:r>
            <a:r>
              <a:rPr lang="en-US" sz="2400" b="1" dirty="0" smtClean="0"/>
              <a:t>For</a:t>
            </a:r>
            <a:r>
              <a:rPr lang="en-US" sz="2400" dirty="0" smtClean="0"/>
              <a:t> j = 1 </a:t>
            </a:r>
            <a:r>
              <a:rPr lang="en-US" sz="2400" b="1" dirty="0" smtClean="0"/>
              <a:t>to</a:t>
            </a:r>
            <a:r>
              <a:rPr lang="en-US" sz="2400" dirty="0" smtClean="0"/>
              <a:t> i-1 </a:t>
            </a:r>
            <a:r>
              <a:rPr lang="en-US" sz="2400" b="1" dirty="0" smtClean="0"/>
              <a:t>do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</a:t>
            </a:r>
            <a:r>
              <a:rPr lang="en-US" sz="2400" b="1" dirty="0" smtClean="0"/>
              <a:t>If</a:t>
            </a:r>
            <a:r>
              <a:rPr lang="en-US" sz="2400" dirty="0" smtClean="0"/>
              <a:t> A[j] &gt; A[j+1] </a:t>
            </a:r>
            <a:r>
              <a:rPr lang="en-US" sz="2400" b="1" dirty="0" smtClean="0"/>
              <a:t>then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 Aux = A[j]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 A[j] = A[j+1]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A[j+1] = Aux</a:t>
            </a:r>
          </a:p>
          <a:p>
            <a:pPr marL="342900" indent="-342900"/>
            <a:r>
              <a:rPr lang="en-US" sz="2400" dirty="0" smtClean="0"/>
              <a:t>       </a:t>
            </a:r>
            <a:r>
              <a:rPr lang="en-US" sz="2400" b="1" dirty="0" smtClean="0"/>
              <a:t>Return </a:t>
            </a:r>
          </a:p>
          <a:p>
            <a:pPr marL="342900" indent="-342900"/>
            <a:r>
              <a:rPr lang="en-US" sz="2400" b="1" dirty="0" smtClean="0"/>
              <a:t>End</a:t>
            </a:r>
            <a:endParaRPr lang="pt-BR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Texto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BubbleSort</a:t>
            </a:r>
            <a:r>
              <a:rPr lang="pt-BR" dirty="0" smtClean="0"/>
              <a:t>(Ordenação por Flutuação (Bolha))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57200" y="1676400"/>
            <a:ext cx="3268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Estudo da Complexidade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2362200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Pior Caso: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057400" y="23622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O(</a:t>
            </a:r>
            <a:r>
              <a:rPr lang="pt-BR" dirty="0" err="1" smtClean="0">
                <a:solidFill>
                  <a:srgbClr val="FF0000"/>
                </a:solidFill>
              </a:rPr>
              <a:t>N^</a:t>
            </a:r>
            <a:r>
              <a:rPr lang="pt-BR" dirty="0" smtClean="0">
                <a:solidFill>
                  <a:srgbClr val="FF0000"/>
                </a:solidFill>
              </a:rPr>
              <a:t>2)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85800" y="2743200"/>
            <a:ext cx="305699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O vetor esta na ordem inversa.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85800" y="3364468"/>
            <a:ext cx="1572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Melhor Caso: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057400" y="33644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O(</a:t>
            </a:r>
            <a:r>
              <a:rPr lang="pt-BR" dirty="0" err="1" smtClean="0">
                <a:solidFill>
                  <a:srgbClr val="FF0000"/>
                </a:solidFill>
              </a:rPr>
              <a:t>N^</a:t>
            </a:r>
            <a:r>
              <a:rPr lang="pt-BR" dirty="0" smtClean="0">
                <a:solidFill>
                  <a:srgbClr val="FF0000"/>
                </a:solidFill>
              </a:rPr>
              <a:t>2)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5800" y="3745468"/>
            <a:ext cx="25637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O vetor já está ordenado.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228600" y="5232737"/>
            <a:ext cx="8610600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000" dirty="0" smtClean="0"/>
              <a:t>Neste algoritmo tanto o melhor caso, como o pior caso tem ordem "n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" porque em ambos os casos os ciclos são sempre realizados até ao fim, mesmo quando os elementos já estão ordenados.</a:t>
            </a:r>
            <a:endParaRPr lang="pt-BR" sz="2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10200" y="1447800"/>
            <a:ext cx="3523722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Bubble(A , n)</a:t>
            </a:r>
          </a:p>
          <a:p>
            <a:r>
              <a:rPr lang="en-US" sz="2400" b="1" dirty="0" smtClean="0"/>
              <a:t>Begin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For</a:t>
            </a:r>
            <a:r>
              <a:rPr lang="en-US" sz="2400" dirty="0" smtClean="0"/>
              <a:t> I = n </a:t>
            </a:r>
            <a:r>
              <a:rPr lang="en-US" sz="2400" b="1" dirty="0" err="1" smtClean="0"/>
              <a:t>downto</a:t>
            </a:r>
            <a:r>
              <a:rPr lang="en-US" sz="2400" dirty="0" smtClean="0"/>
              <a:t> 2 </a:t>
            </a:r>
            <a:r>
              <a:rPr lang="en-US" sz="2400" b="1" dirty="0" smtClean="0"/>
              <a:t>do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</a:t>
            </a:r>
            <a:r>
              <a:rPr lang="en-US" sz="2400" b="1" dirty="0" smtClean="0"/>
              <a:t>For</a:t>
            </a:r>
            <a:r>
              <a:rPr lang="en-US" sz="2400" dirty="0" smtClean="0"/>
              <a:t> j = 1 </a:t>
            </a:r>
            <a:r>
              <a:rPr lang="en-US" sz="2400" b="1" dirty="0" smtClean="0"/>
              <a:t>to</a:t>
            </a:r>
            <a:r>
              <a:rPr lang="en-US" sz="2400" dirty="0" smtClean="0"/>
              <a:t> i-1 </a:t>
            </a:r>
            <a:r>
              <a:rPr lang="en-US" sz="2400" b="1" dirty="0" smtClean="0"/>
              <a:t>do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</a:t>
            </a:r>
            <a:r>
              <a:rPr lang="en-US" sz="2400" b="1" dirty="0" smtClean="0"/>
              <a:t>If</a:t>
            </a:r>
            <a:r>
              <a:rPr lang="en-US" sz="2400" dirty="0" smtClean="0"/>
              <a:t> A[j] &gt; A[j+1] </a:t>
            </a:r>
            <a:r>
              <a:rPr lang="en-US" sz="2400" b="1" dirty="0" smtClean="0"/>
              <a:t>then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 Aux = A[j]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 A[j] = A[j+1]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        A[j+1] = Aux</a:t>
            </a:r>
          </a:p>
          <a:p>
            <a:pPr marL="342900" indent="-342900"/>
            <a:r>
              <a:rPr lang="en-US" sz="2400" dirty="0" smtClean="0"/>
              <a:t>       </a:t>
            </a:r>
            <a:r>
              <a:rPr lang="en-US" sz="2400" b="1" dirty="0" smtClean="0"/>
              <a:t>Return </a:t>
            </a:r>
          </a:p>
          <a:p>
            <a:pPr marL="342900" indent="-342900"/>
            <a:r>
              <a:rPr lang="en-US" sz="2400" b="1" dirty="0" smtClean="0"/>
              <a:t>End</a:t>
            </a:r>
            <a:endParaRPr lang="pt-BR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/>
      <p:bldP spid="13" grpId="0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Texto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BubbleSort</a:t>
            </a:r>
            <a:r>
              <a:rPr lang="pt-BR" dirty="0" smtClean="0"/>
              <a:t>(Ordenação por Flutuação (Bolha))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57200" y="1676400"/>
            <a:ext cx="2071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Características:</a:t>
            </a:r>
            <a:endParaRPr lang="pt-BR" sz="24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2590800"/>
            <a:ext cx="858517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/>
              <a:t>Usa o método de troca. 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É o método mais simples em termos de implementação, </a:t>
            </a:r>
          </a:p>
          <a:p>
            <a:r>
              <a:rPr lang="pt-BR" sz="2400" dirty="0" smtClean="0"/>
              <a:t>     porém é o menos eficiente.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Seu uso não é recomendado para vetores com muitos Elementos.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Método por troca.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 </a:t>
            </a:r>
            <a:r>
              <a:rPr lang="pt-BR" sz="2400" dirty="0"/>
              <a:t>Fácil de implementar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 Estável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 Memória </a:t>
            </a:r>
            <a:r>
              <a:rPr lang="pt-BR" sz="2400" dirty="0" smtClean="0"/>
              <a:t>Constante O(1)</a:t>
            </a: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 Pior caso O(</a:t>
            </a:r>
            <a:r>
              <a:rPr lang="pt-BR" sz="2400" dirty="0" err="1"/>
              <a:t>n^</a:t>
            </a:r>
            <a:r>
              <a:rPr lang="pt-BR" sz="2400" dirty="0"/>
              <a:t>2) , Melhor Caso : O(</a:t>
            </a:r>
            <a:r>
              <a:rPr lang="pt-BR" sz="2400" dirty="0" err="1"/>
              <a:t>n^</a:t>
            </a:r>
            <a:r>
              <a:rPr lang="pt-BR" sz="2400" dirty="0"/>
              <a:t>2)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Iterativo</a:t>
            </a:r>
            <a:endParaRPr lang="pt-BR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28600" y="1143000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Seminários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228600" y="1524000"/>
            <a:ext cx="7620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Seminário sobre algoritmos</a:t>
            </a:r>
          </a:p>
          <a:p>
            <a:endParaRPr lang="pt-BR" dirty="0" smtClean="0"/>
          </a:p>
          <a:p>
            <a:r>
              <a:rPr lang="pt-BR" dirty="0" smtClean="0"/>
              <a:t>Cada dupla ficará com 2 algoritmos.</a:t>
            </a:r>
          </a:p>
          <a:p>
            <a:endParaRPr lang="pt-BR" dirty="0" smtClean="0"/>
          </a:p>
          <a:p>
            <a:r>
              <a:rPr lang="pt-BR" dirty="0" smtClean="0"/>
              <a:t>Itens necessários de cada algoritmo:</a:t>
            </a:r>
          </a:p>
          <a:p>
            <a:endParaRPr lang="pt-BR" dirty="0" smtClean="0"/>
          </a:p>
          <a:p>
            <a:r>
              <a:rPr lang="pt-BR" dirty="0" smtClean="0"/>
              <a:t>Ideia (Descrever como o método funciona)</a:t>
            </a:r>
          </a:p>
          <a:p>
            <a:r>
              <a:rPr lang="pt-BR" dirty="0" smtClean="0"/>
              <a:t>Mostrar a implementação</a:t>
            </a:r>
          </a:p>
          <a:p>
            <a:r>
              <a:rPr lang="pt-BR" dirty="0" smtClean="0"/>
              <a:t>Complexidade computacional(Pior e melhor caso)</a:t>
            </a:r>
          </a:p>
          <a:p>
            <a:r>
              <a:rPr lang="pt-BR" dirty="0" smtClean="0"/>
              <a:t>Complexidade empírica (Mostrar gráficos comparando os dois algoritmos)</a:t>
            </a:r>
          </a:p>
          <a:p>
            <a:r>
              <a:rPr lang="pt-BR" dirty="0" smtClean="0"/>
              <a:t>Uso de memória</a:t>
            </a:r>
          </a:p>
          <a:p>
            <a:r>
              <a:rPr lang="pt-BR" dirty="0" smtClean="0"/>
              <a:t>Estabilidade </a:t>
            </a:r>
          </a:p>
          <a:p>
            <a:r>
              <a:rPr lang="pt-BR" dirty="0" smtClean="0"/>
              <a:t>Recursão/Iterativo</a:t>
            </a:r>
          </a:p>
          <a:p>
            <a:r>
              <a:rPr lang="pt-BR" dirty="0" smtClean="0"/>
              <a:t>Método</a:t>
            </a:r>
          </a:p>
          <a:p>
            <a:endParaRPr lang="pt-BR" dirty="0" smtClean="0"/>
          </a:p>
          <a:p>
            <a:r>
              <a:rPr lang="pt-BR" dirty="0" smtClean="0"/>
              <a:t>Bibliografia</a:t>
            </a:r>
          </a:p>
          <a:p>
            <a:endParaRPr lang="pt-BR" dirty="0" smtClean="0"/>
          </a:p>
          <a:p>
            <a:r>
              <a:rPr lang="pt-BR" dirty="0" smtClean="0"/>
              <a:t>Relatório detalhado (Word/PDF)</a:t>
            </a:r>
          </a:p>
          <a:p>
            <a:r>
              <a:rPr lang="pt-BR" dirty="0" smtClean="0"/>
              <a:t>Apresentação (Cada apresentação terá no máximo 30 </a:t>
            </a:r>
            <a:r>
              <a:rPr lang="pt-BR" dirty="0" err="1" smtClean="0"/>
              <a:t>min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81000" y="1295400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Seminários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28600" y="1981200"/>
            <a:ext cx="77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err="1" smtClean="0"/>
              <a:t>Rodão</a:t>
            </a:r>
            <a:r>
              <a:rPr lang="pt-BR" dirty="0" smtClean="0"/>
              <a:t> -&gt; </a:t>
            </a:r>
            <a:r>
              <a:rPr lang="pt-BR" dirty="0" err="1" smtClean="0"/>
              <a:t>Count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/ </a:t>
            </a:r>
            <a:r>
              <a:rPr lang="pt-BR" dirty="0" err="1" smtClean="0"/>
              <a:t>BubbleSort</a:t>
            </a:r>
            <a:r>
              <a:rPr lang="pt-BR" dirty="0" smtClean="0"/>
              <a:t> 10/04</a:t>
            </a:r>
          </a:p>
          <a:p>
            <a:r>
              <a:rPr lang="pt-BR" dirty="0" smtClean="0"/>
              <a:t>Jefferson/</a:t>
            </a:r>
            <a:r>
              <a:rPr lang="pt-BR" dirty="0" err="1" smtClean="0"/>
              <a:t>wander</a:t>
            </a:r>
            <a:r>
              <a:rPr lang="pt-BR" dirty="0" smtClean="0"/>
              <a:t> -&gt; Shell </a:t>
            </a:r>
            <a:r>
              <a:rPr lang="pt-BR" dirty="0" err="1" smtClean="0"/>
              <a:t>sort</a:t>
            </a:r>
            <a:r>
              <a:rPr lang="pt-BR" dirty="0" smtClean="0"/>
              <a:t>/ Merge </a:t>
            </a:r>
            <a:r>
              <a:rPr lang="pt-BR" dirty="0" err="1" smtClean="0"/>
              <a:t>sort</a:t>
            </a:r>
            <a:r>
              <a:rPr lang="pt-BR" dirty="0" smtClean="0"/>
              <a:t>  10/04</a:t>
            </a:r>
          </a:p>
          <a:p>
            <a:r>
              <a:rPr lang="pt-BR" dirty="0" smtClean="0"/>
              <a:t>Cristiano/</a:t>
            </a:r>
            <a:r>
              <a:rPr lang="pt-BR" dirty="0" err="1" smtClean="0"/>
              <a:t>Genildo</a:t>
            </a:r>
            <a:r>
              <a:rPr lang="pt-BR" dirty="0" smtClean="0"/>
              <a:t> -&gt; </a:t>
            </a:r>
            <a:r>
              <a:rPr lang="pt-BR" dirty="0" err="1" smtClean="0"/>
              <a:t>Insertion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/</a:t>
            </a:r>
            <a:r>
              <a:rPr lang="pt-BR" dirty="0" err="1" smtClean="0"/>
              <a:t>Selecction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 15/04</a:t>
            </a:r>
          </a:p>
          <a:p>
            <a:r>
              <a:rPr lang="pt-BR" dirty="0" err="1" smtClean="0"/>
              <a:t>Evangilo</a:t>
            </a:r>
            <a:r>
              <a:rPr lang="pt-BR" dirty="0" smtClean="0"/>
              <a:t>/</a:t>
            </a:r>
            <a:r>
              <a:rPr lang="pt-BR" dirty="0" err="1" smtClean="0"/>
              <a:t>Mikael</a:t>
            </a:r>
            <a:r>
              <a:rPr lang="pt-BR" dirty="0" smtClean="0"/>
              <a:t> -&gt; </a:t>
            </a:r>
            <a:r>
              <a:rPr lang="pt-BR" dirty="0" err="1" smtClean="0"/>
              <a:t>Bucket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/</a:t>
            </a:r>
            <a:r>
              <a:rPr lang="pt-BR" dirty="0" err="1" smtClean="0"/>
              <a:t>Radix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   15/04</a:t>
            </a:r>
          </a:p>
          <a:p>
            <a:r>
              <a:rPr lang="pt-BR" dirty="0" smtClean="0"/>
              <a:t>Junior/</a:t>
            </a:r>
            <a:r>
              <a:rPr lang="pt-BR" dirty="0" err="1" smtClean="0"/>
              <a:t>Luziana</a:t>
            </a:r>
            <a:r>
              <a:rPr lang="pt-BR" dirty="0" smtClean="0"/>
              <a:t> -&gt; </a:t>
            </a:r>
            <a:r>
              <a:rPr lang="pt-BR" dirty="0" err="1" smtClean="0"/>
              <a:t>Heap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/</a:t>
            </a:r>
            <a:r>
              <a:rPr lang="pt-BR" dirty="0" err="1" smtClean="0"/>
              <a:t>Gnome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      17/04</a:t>
            </a:r>
          </a:p>
          <a:p>
            <a:r>
              <a:rPr lang="pt-BR" dirty="0" smtClean="0"/>
              <a:t>Caio/Jackson -&gt; </a:t>
            </a:r>
            <a:r>
              <a:rPr lang="pt-BR" dirty="0" err="1" smtClean="0"/>
              <a:t>Quick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/</a:t>
            </a:r>
            <a:r>
              <a:rPr lang="pt-BR" dirty="0" err="1" smtClean="0"/>
              <a:t>cocktail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    17/04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7707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5" name="TextBox 4"/>
          <p:cNvSpPr txBox="1"/>
          <p:nvPr/>
        </p:nvSpPr>
        <p:spPr>
          <a:xfrm>
            <a:off x="928662" y="116434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22108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dirty="0" smtClean="0">
                <a:solidFill>
                  <a:schemeClr val="bg1"/>
                </a:solidFill>
              </a:rPr>
              <a:t>Algoritmos</a:t>
            </a:r>
            <a:endParaRPr lang="pt-BR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>
          <a:xfrm>
            <a:off x="514320" y="6093296"/>
            <a:ext cx="8629680" cy="533400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extLst/>
          </a:lstStyle>
          <a:p>
            <a:pPr lvl="0" algn="r">
              <a:spcBef>
                <a:spcPct val="0"/>
              </a:spcBef>
              <a:defRPr/>
            </a:pPr>
            <a:r>
              <a:rPr lang="en-US" sz="1200" kern="0" spc="1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Campus </a:t>
            </a:r>
            <a:r>
              <a:rPr lang="en-US" sz="1200" kern="0" spc="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 dos </a:t>
            </a:r>
            <a:r>
              <a:rPr lang="en-US" sz="1200" kern="0" spc="1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Ferros</a:t>
            </a:r>
            <a:endParaRPr lang="en-US" sz="1200" kern="0" spc="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>
              <a:spcBef>
                <a:spcPct val="0"/>
              </a:spcBef>
              <a:defRPr/>
            </a:pPr>
            <a:r>
              <a:rPr lang="pt-BR" sz="1200" kern="0" spc="1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Disciplina</a:t>
            </a:r>
            <a:r>
              <a:rPr lang="en-US" sz="1200" kern="0" spc="1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200" kern="0" spc="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Algoritmos</a:t>
            </a:r>
            <a:endParaRPr lang="pt-BR" sz="1200" kern="0" spc="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8744957" y="5929330"/>
            <a:ext cx="18473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52793" y="4858038"/>
            <a:ext cx="3876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Demétrios Coutinho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" y="5637351"/>
            <a:ext cx="2822425" cy="123245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71600" y="1676400"/>
            <a:ext cx="6221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BONS ESTUDOS :)</a:t>
            </a:r>
            <a:endParaRPr lang="pt-BR" sz="6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794376"/>
            <a:ext cx="2316480" cy="2316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568018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Importância da ordenação ou classificação de dados em atividades rotineiras: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Livros numa biblioteca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 e catálogos telefônicos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Dicionários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Arquivos com cadastro de funcionários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Um pouco de história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828800"/>
            <a:ext cx="8229600" cy="3413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Desde o surgimento da computação, o problema de ordenação atraiu muita pesquisa.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Bubble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foi analisada já em 1956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Library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foi publicada. primeiramente em 2004.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Novos algoritmos são inventados até hoje.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Pôr em ordem; arrumar,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Organização dos elementos de um conjunto de acordo com uma relação de ordem com a qual se atribui, em geral, a todo elemento, um antecedente e um sucessor.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Estrutura de Dados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Arquivo ou tabela com uma sequência de 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registros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kumimoji="0" lang="pt-B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Cada registro contém uma certa quantidade de informações divididas em 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campos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destes campos, ou a combinação de dois ou mais, é conhecido como 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chave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valor da chave é usado para a classificação dos registros.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demais campos não têm influência alguma nos algoritmos de classificação.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453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Complexidade computacional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Complexidade empírica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 de memória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Estabilidade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Recursão/Iterativo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Comparação/Exame de chaves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Estabilidade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5388" y="2124075"/>
            <a:ext cx="67532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smtClean="0"/>
              <a:t>Tipos de  Ordenação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Ordenação interna: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pt-BR" sz="2000" dirty="0" smtClean="0"/>
              <a:t>São os métodos que não necessitam de uma memória secundária para o processo, a ordenação é feita na memória principal do computador;</a:t>
            </a: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Ordenação externa:</a:t>
            </a:r>
          </a:p>
          <a:p>
            <a:endParaRPr lang="pt-BR" sz="2000" dirty="0" smtClean="0"/>
          </a:p>
          <a:p>
            <a:r>
              <a:rPr lang="pt-BR" sz="2000" dirty="0" smtClean="0"/>
              <a:t>Quando o arquivo a ser ordenado não cabe na memória principal e, por isso, tem de ser armazenado em ta ou disco.</a:t>
            </a:r>
          </a:p>
          <a:p>
            <a:endParaRPr lang="pt-BR" sz="2000" dirty="0" smtClean="0"/>
          </a:p>
          <a:p>
            <a:r>
              <a:rPr lang="pt-BR" sz="2000" dirty="0" smtClean="0"/>
              <a:t>A principal diferença entre os dois grupos é que no método de ordenação interna qualquer registro pode ser acessado diretamente, enquanto no método externo é necessário fazer o acesso em algum  dispositivo externo.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 err="1" smtClean="0"/>
              <a:t>Metodos</a:t>
            </a:r>
            <a:r>
              <a:rPr lang="pt-BR" dirty="0" smtClean="0"/>
              <a:t> de Ordenação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de Ordenação</a:t>
            </a:r>
            <a:endParaRPr lang="pt-B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Particionamento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pt-BR" sz="2400" dirty="0" err="1" smtClean="0"/>
              <a:t>Partitioning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kern="0" dirty="0" smtClean="0"/>
              <a:t>Mistura (</a:t>
            </a:r>
            <a:r>
              <a:rPr lang="pt-BR" sz="2400" kern="0" dirty="0" err="1" smtClean="0"/>
              <a:t>Merging</a:t>
            </a:r>
            <a:r>
              <a:rPr lang="pt-BR" sz="2400" kern="0" dirty="0" smtClean="0"/>
              <a:t>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pt-BR" sz="2400" kern="0" dirty="0" smtClean="0"/>
              <a:t>Seleção (</a:t>
            </a:r>
            <a:r>
              <a:rPr lang="pt-BR" sz="2400" dirty="0" err="1" smtClean="0"/>
              <a:t>Selection</a:t>
            </a:r>
            <a:r>
              <a:rPr lang="pt-BR" sz="2400" kern="0" dirty="0" smtClean="0"/>
              <a:t>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Inserção (</a:t>
            </a:r>
            <a:r>
              <a:rPr lang="pt-BR" sz="2400" dirty="0" err="1" smtClean="0"/>
              <a:t>Insertion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pt-BR" sz="2400" kern="0" dirty="0" smtClean="0"/>
              <a:t>Troca (</a:t>
            </a:r>
            <a:r>
              <a:rPr lang="pt-BR" sz="2400" dirty="0" err="1" smtClean="0"/>
              <a:t>Exchanging</a:t>
            </a:r>
            <a:r>
              <a:rPr lang="pt-BR" sz="2400" kern="0" dirty="0" smtClean="0"/>
              <a:t>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Sorte (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Lucky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1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888</Words>
  <Application>Microsoft Office PowerPoint</Application>
  <PresentationFormat>Apresentação na tela (4:3)</PresentationFormat>
  <Paragraphs>205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Tema1</vt:lpstr>
      <vt:lpstr>Tema do Office</vt:lpstr>
      <vt:lpstr>Informática Básica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Algoritmos de Ordenação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Wilder</cp:lastModifiedBy>
  <cp:revision>522</cp:revision>
  <dcterms:created xsi:type="dcterms:W3CDTF">2012-06-30T14:23:05Z</dcterms:created>
  <dcterms:modified xsi:type="dcterms:W3CDTF">2013-04-01T23:42:03Z</dcterms:modified>
</cp:coreProperties>
</file>