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1" r:id="rId4"/>
    <p:sldId id="296" r:id="rId5"/>
    <p:sldId id="297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91" r:id="rId23"/>
    <p:sldId id="29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213CB-0C06-4C31-B2AE-BCC345A95946}" type="datetimeFigureOut">
              <a:rPr lang="pt-BR" smtClean="0"/>
              <a:t>21/10/2014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66E1-B76C-46DF-BEEF-C757E4CA3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35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3917" y="3899133"/>
            <a:ext cx="6871883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B7395C9-C209-4E45-86E9-3D9FE982642D}" type="datetime1">
              <a:rPr lang="pt-BR" smtClean="0"/>
              <a:t>21/10/2014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99592" y="3661008"/>
            <a:ext cx="7330008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899592" y="3661008"/>
            <a:ext cx="229063" cy="1280160"/>
          </a:xfrm>
          <a:prstGeom prst="rect">
            <a:avLst/>
          </a:prstGeom>
          <a:solidFill>
            <a:srgbClr val="2ED42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FF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2CA5-E6AE-4881-9300-A44DAED594DC}" type="datetime1">
              <a:rPr lang="pt-BR" smtClean="0"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6771-1FA9-4BCF-89B6-8F9989B41177}" type="datetime1">
              <a:rPr lang="pt-BR" smtClean="0"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14CD-DF25-48B3-83F2-07FCB6512D42}" type="datetime1">
              <a:rPr lang="pt-BR" smtClean="0"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28E608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pic>
        <p:nvPicPr>
          <p:cNvPr id="7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52" y="63093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5C456C-73F2-492D-AA0C-D561C7BD0CEF}" type="datetime1">
              <a:rPr lang="pt-BR" smtClean="0"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7407-C75A-499F-ACAE-3BAFA108E3E2}" type="datetime1">
              <a:rPr lang="pt-BR" smtClean="0"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EF97-A4E2-42A6-86B8-A543B89A0662}" type="datetime1">
              <a:rPr lang="pt-BR" smtClean="0"/>
              <a:t>21/10/2014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1D61-9462-4E98-ADB5-AF5E7AB6B7D1}" type="datetime1">
              <a:rPr lang="pt-BR" smtClean="0"/>
              <a:t>21/10/2014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F34-9BA3-4B21-91FA-F002B5B4672C}" type="datetime1">
              <a:rPr lang="pt-BR" smtClean="0"/>
              <a:t>21/10/2014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754-0791-4896-AB0C-E13365AEFAD2}" type="datetime1">
              <a:rPr lang="pt-BR" smtClean="0"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D9F6-9B88-44A8-BF01-58A4BC9FF519}" type="datetime1">
              <a:rPr lang="pt-BR" smtClean="0"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6551E8-B8BF-48A7-979F-70287FBC7190}" type="datetime1">
              <a:rPr lang="pt-BR" smtClean="0"/>
              <a:t>21/10/2014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52" y="63093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2ED426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FF00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2ED426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FF00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2ED426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6242075115828845" TargetMode="External"/><Relationship Id="rId2" Type="http://schemas.openxmlformats.org/officeDocument/2006/relationships/hyperlink" Target="mailto:cleilson.gurgel@ifrn.edu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Aula </a:t>
            </a:r>
            <a:r>
              <a:rPr lang="pt-BR" dirty="0" smtClean="0"/>
              <a:t>2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Armazenamento de dados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Cleilson Gurgel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9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Fitas magnética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Mídia </a:t>
            </a:r>
            <a:r>
              <a:rPr lang="pt-BR" dirty="0"/>
              <a:t>de armazenamento não-volátil que consiste em uma fita plástica coberta de material magnetizável.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fita pode ser utilizada para registro de informações analógicas ou digitais, </a:t>
            </a:r>
            <a:r>
              <a:rPr lang="pt-BR" dirty="0" smtClean="0"/>
              <a:t>incluindo </a:t>
            </a:r>
          </a:p>
          <a:p>
            <a:pPr lvl="1"/>
            <a:r>
              <a:rPr lang="pt-BR" dirty="0" smtClean="0"/>
              <a:t>áudio </a:t>
            </a:r>
          </a:p>
          <a:p>
            <a:pPr lvl="1"/>
            <a:r>
              <a:rPr lang="pt-BR" dirty="0" smtClean="0"/>
              <a:t>vídeo</a:t>
            </a:r>
          </a:p>
          <a:p>
            <a:pPr lvl="1"/>
            <a:r>
              <a:rPr lang="pt-BR" dirty="0" smtClean="0"/>
              <a:t>dados </a:t>
            </a:r>
            <a:r>
              <a:rPr lang="pt-BR" dirty="0"/>
              <a:t>de computador.</a:t>
            </a:r>
          </a:p>
        </p:txBody>
      </p:sp>
      <p:pic>
        <p:nvPicPr>
          <p:cNvPr id="4098" name="Picture 2" descr="http://upload.wikimedia.org/wikipedia/commons/thumb/a/ae/Tapesticker.jpg/250px-Tapesti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3744416" cy="25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HD – Hard Drive / Disco Rígido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Memória não-volátil, considerada como o </a:t>
            </a:r>
            <a:r>
              <a:rPr lang="pt-BR" dirty="0"/>
              <a:t>principal meio de armazenamento de dados em </a:t>
            </a:r>
            <a:r>
              <a:rPr lang="pt-BR" dirty="0" smtClean="0"/>
              <a:t>massa de um computador.</a:t>
            </a:r>
            <a:endParaRPr lang="pt-BR" dirty="0"/>
          </a:p>
        </p:txBody>
      </p:sp>
      <p:pic>
        <p:nvPicPr>
          <p:cNvPr id="5124" name="Picture 4" descr="http://www.mundodoshackers.com.br/wp-content/uploads/hd_porden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10519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oja.williansnotebooks.com/ecommerce_site/arquivos6040/arquivos/134632816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34" y="2988823"/>
            <a:ext cx="3012775" cy="26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Dispositivos de armazenamento ótico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Geralmente são </a:t>
            </a:r>
            <a:r>
              <a:rPr lang="pt-BR" dirty="0"/>
              <a:t>mais utilizados para o armazenamento de informações multimídia, sendo amplamente aplicados no armazenamento de filmes, música, etc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São exemplos de dispositivos de armazenamento ótico:</a:t>
            </a:r>
          </a:p>
          <a:p>
            <a:pPr lvl="1" algn="just"/>
            <a:r>
              <a:rPr lang="pt-BR" dirty="0" err="1" smtClean="0"/>
              <a:t>CD-ROMs</a:t>
            </a:r>
            <a:r>
              <a:rPr lang="pt-BR" dirty="0"/>
              <a:t>, </a:t>
            </a:r>
            <a:endParaRPr lang="pt-BR" dirty="0" smtClean="0"/>
          </a:p>
          <a:p>
            <a:pPr lvl="1" algn="just"/>
            <a:r>
              <a:rPr lang="pt-BR" dirty="0" smtClean="0"/>
              <a:t>CD-</a:t>
            </a:r>
            <a:r>
              <a:rPr lang="pt-BR" dirty="0" err="1" smtClean="0"/>
              <a:t>RWs</a:t>
            </a:r>
            <a:r>
              <a:rPr lang="pt-BR" dirty="0"/>
              <a:t>, </a:t>
            </a:r>
            <a:endParaRPr lang="pt-BR" dirty="0" smtClean="0"/>
          </a:p>
          <a:p>
            <a:pPr lvl="1" algn="just"/>
            <a:r>
              <a:rPr lang="pt-BR" dirty="0" smtClean="0"/>
              <a:t>DVD-</a:t>
            </a:r>
            <a:r>
              <a:rPr lang="pt-BR" dirty="0" err="1" smtClean="0"/>
              <a:t>ROMs</a:t>
            </a:r>
            <a:r>
              <a:rPr lang="pt-BR" dirty="0"/>
              <a:t>, </a:t>
            </a:r>
            <a:endParaRPr lang="pt-BR" dirty="0" smtClean="0"/>
          </a:p>
          <a:p>
            <a:pPr lvl="1" algn="just"/>
            <a:r>
              <a:rPr lang="pt-BR" dirty="0" smtClean="0"/>
              <a:t>DVD-</a:t>
            </a:r>
            <a:r>
              <a:rPr lang="pt-BR" dirty="0" err="1" smtClean="0"/>
              <a:t>RWs</a:t>
            </a:r>
            <a:endParaRPr lang="pt-BR" dirty="0" smtClean="0"/>
          </a:p>
          <a:p>
            <a:pPr lvl="1" algn="just"/>
            <a:r>
              <a:rPr lang="pt-BR" dirty="0" err="1" smtClean="0"/>
              <a:t>BlueRay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8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CD – </a:t>
            </a:r>
            <a:r>
              <a:rPr lang="pt-BR" dirty="0" err="1" smtClean="0"/>
              <a:t>Compact</a:t>
            </a:r>
            <a:r>
              <a:rPr lang="pt-BR" dirty="0" smtClean="0"/>
              <a:t> </a:t>
            </a:r>
            <a:r>
              <a:rPr lang="pt-BR" dirty="0" err="1" smtClean="0"/>
              <a:t>Disc</a:t>
            </a:r>
            <a:r>
              <a:rPr lang="pt-BR" dirty="0" smtClean="0"/>
              <a:t> / Disco Compacto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Meio </a:t>
            </a:r>
            <a:r>
              <a:rPr lang="pt-BR" dirty="0"/>
              <a:t>de armazenamento </a:t>
            </a:r>
            <a:r>
              <a:rPr lang="pt-BR" dirty="0" smtClean="0"/>
              <a:t>bastante popular de </a:t>
            </a:r>
            <a:r>
              <a:rPr lang="pt-BR" dirty="0"/>
              <a:t>dados digitais, principalmente de música comercializada e softwares de computador, caso em que o CD recebe o nome de CD-ROM.</a:t>
            </a:r>
          </a:p>
        </p:txBody>
      </p:sp>
      <p:pic>
        <p:nvPicPr>
          <p:cNvPr id="8194" name="Picture 2" descr="CD autolev 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3960440" cy="263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0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DVD </a:t>
            </a:r>
            <a:r>
              <a:rPr lang="pt-BR" dirty="0"/>
              <a:t>-  Digital </a:t>
            </a:r>
            <a:r>
              <a:rPr lang="pt-BR" dirty="0" err="1"/>
              <a:t>Versatile</a:t>
            </a:r>
            <a:r>
              <a:rPr lang="pt-BR" dirty="0"/>
              <a:t> </a:t>
            </a:r>
            <a:r>
              <a:rPr lang="pt-BR" dirty="0" err="1" smtClean="0"/>
              <a:t>Disc</a:t>
            </a:r>
            <a:r>
              <a:rPr lang="pt-BR" dirty="0"/>
              <a:t> / Disco Digital Versátil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Dispositivo </a:t>
            </a:r>
            <a:r>
              <a:rPr lang="pt-BR" dirty="0"/>
              <a:t>digital para arquivar ou guardar dados, som e voz, tendo uma maior capacidade de armazenamento que o CD, devido a uma tecnologia óptica superior</a:t>
            </a:r>
          </a:p>
        </p:txBody>
      </p:sp>
      <p:pic>
        <p:nvPicPr>
          <p:cNvPr id="9218" name="Picture 2" descr="DVD two ki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88432" cy="189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VD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11365"/>
            <a:ext cx="3553544" cy="36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Blu-ray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Formato </a:t>
            </a:r>
            <a:r>
              <a:rPr lang="pt-BR" dirty="0"/>
              <a:t>de disco óptico da nova geração </a:t>
            </a:r>
            <a:r>
              <a:rPr lang="pt-BR" dirty="0" smtClean="0"/>
              <a:t>com espessura igual </a:t>
            </a:r>
            <a:r>
              <a:rPr lang="pt-BR" dirty="0"/>
              <a:t>ao CD e ao </a:t>
            </a:r>
            <a:r>
              <a:rPr lang="pt-BR" dirty="0" smtClean="0"/>
              <a:t>DVD </a:t>
            </a:r>
            <a:r>
              <a:rPr lang="pt-BR" dirty="0"/>
              <a:t>para vídeo e áudio de alta </a:t>
            </a:r>
            <a:r>
              <a:rPr lang="pt-BR" dirty="0" err="1" smtClean="0"/>
              <a:t>efinição</a:t>
            </a:r>
            <a:r>
              <a:rPr lang="pt-BR" dirty="0" smtClean="0"/>
              <a:t> </a:t>
            </a:r>
            <a:r>
              <a:rPr lang="pt-BR" dirty="0"/>
              <a:t>e armazenamento de dados de alta densidade. </a:t>
            </a:r>
          </a:p>
        </p:txBody>
      </p:sp>
      <p:pic>
        <p:nvPicPr>
          <p:cNvPr id="7172" name="Picture 4" descr="Blu ray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" y="5733256"/>
            <a:ext cx="9525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luRayDisc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" y="3140968"/>
            <a:ext cx="2381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5"/>
            <a:ext cx="4464496" cy="36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 </a:t>
            </a:r>
            <a:r>
              <a:rPr lang="pt-BR" dirty="0" err="1" smtClean="0"/>
              <a:t>Blu-ray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http://www.techguru.com.br/wp-content/uploads/2013/07/Sony-Panasonic-Optical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2" y="2060848"/>
            <a:ext cx="7943840" cy="38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Dispositivos de armazenamento por meio eletrônico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Tecnologia mais </a:t>
            </a:r>
            <a:r>
              <a:rPr lang="pt-BR" dirty="0"/>
              <a:t>recente e </a:t>
            </a:r>
            <a:r>
              <a:rPr lang="pt-BR" dirty="0" smtClean="0"/>
              <a:t>que oferece mais perspectivas </a:t>
            </a:r>
            <a:r>
              <a:rPr lang="pt-BR" dirty="0"/>
              <a:t>para a evolução do desempenho na tarefa de armazenamento de informação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São </a:t>
            </a:r>
            <a:r>
              <a:rPr lang="pt-BR" dirty="0"/>
              <a:t>exemplos de dispositivos de </a:t>
            </a:r>
            <a:r>
              <a:rPr lang="pt-BR" dirty="0" smtClean="0"/>
              <a:t>armazenamento Eletrônico:</a:t>
            </a:r>
          </a:p>
          <a:p>
            <a:pPr lvl="1" algn="just"/>
            <a:r>
              <a:rPr lang="pt-BR" dirty="0" smtClean="0"/>
              <a:t>SSD</a:t>
            </a:r>
          </a:p>
          <a:p>
            <a:pPr lvl="1" algn="just"/>
            <a:r>
              <a:rPr lang="pt-BR" dirty="0" err="1" smtClean="0"/>
              <a:t>Pendrive</a:t>
            </a:r>
            <a:endParaRPr lang="pt-BR" dirty="0" smtClean="0"/>
          </a:p>
          <a:p>
            <a:pPr lvl="1" algn="just"/>
            <a:r>
              <a:rPr lang="pt-BR" dirty="0" smtClean="0"/>
              <a:t>Cartões de memória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3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SSD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SSD ou unidade de estado sólido é um tipo de dispositivo, sem partes móveis, para armazenamento não volátil de dados </a:t>
            </a:r>
            <a:r>
              <a:rPr lang="pt-BR" dirty="0" smtClean="0"/>
              <a:t>digitais.</a:t>
            </a:r>
            <a:endParaRPr lang="pt-BR" dirty="0"/>
          </a:p>
        </p:txBody>
      </p:sp>
      <p:pic>
        <p:nvPicPr>
          <p:cNvPr id="11266" name="Picture 2" descr="http://1.bp.blogspot.com/-MC-ZDI9yARY/UOClFCt4cfI/AAAAAAAAA-8/BgY3TDuwi7g/s1600/HD+x+S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320480" cy="38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1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Pendrive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Dispositivo </a:t>
            </a:r>
            <a:r>
              <a:rPr lang="pt-BR" dirty="0"/>
              <a:t>portátil de armazenamento com memória flash, acessível através da porta USB. </a:t>
            </a:r>
          </a:p>
        </p:txBody>
      </p:sp>
      <p:pic>
        <p:nvPicPr>
          <p:cNvPr id="12290" name="Picture 2" descr="http://imagens.canaltech.com.br/63162.90634-Pen-dr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010370" cy="24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5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Cleilson Gurgel de Brito</a:t>
            </a:r>
          </a:p>
          <a:p>
            <a:r>
              <a:rPr lang="pt-BR" dirty="0" smtClean="0">
                <a:hlinkClick r:id="rId2"/>
              </a:rPr>
              <a:t>cleilson.gurgel@ifrn.edu.br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lattes.cnpq.br/6242075115828845</a:t>
            </a:r>
            <a:endParaRPr lang="pt-BR" dirty="0" smtClean="0"/>
          </a:p>
          <a:p>
            <a:r>
              <a:rPr lang="pt-BR" dirty="0" smtClean="0"/>
              <a:t>Professor de Redes - IFRN</a:t>
            </a:r>
          </a:p>
          <a:p>
            <a:r>
              <a:rPr lang="pt-BR" dirty="0" smtClean="0"/>
              <a:t>Especialista em Auditoria e Controladoria - FVJ</a:t>
            </a:r>
          </a:p>
          <a:p>
            <a:r>
              <a:rPr lang="pt-BR" dirty="0" smtClean="0"/>
              <a:t>Bacharel em Ciências da computação - UERN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</a:t>
            </a:fld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463" y="1400174"/>
            <a:ext cx="1738953" cy="12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2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Cartão de memória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/>
          <a:lstStyle/>
          <a:p>
            <a:pPr algn="just"/>
            <a:r>
              <a:rPr lang="pt-BR" dirty="0"/>
              <a:t>Cartão de memória ou cartão de memória flash é um dispositivo de armazenamento de dados com memória flash utilizado em videogames, câmeras digitais, telefones celulares, </a:t>
            </a:r>
            <a:r>
              <a:rPr lang="pt-BR" dirty="0" err="1"/>
              <a:t>palms</a:t>
            </a:r>
            <a:r>
              <a:rPr lang="pt-BR" dirty="0"/>
              <a:t>/PDAs, MP3 players, computadores e outros aparelhos eletrônicos.</a:t>
            </a:r>
            <a:endParaRPr lang="pt-BR" dirty="0"/>
          </a:p>
        </p:txBody>
      </p:sp>
      <p:pic>
        <p:nvPicPr>
          <p:cNvPr id="13314" name="Picture 2" descr="http://img.vivaolinux.com.br/imagens/dicas/comunidade/sd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84376" cy="37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 ou questionamentos ?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40" name="Picture 4" descr="http://maxvisao.files.wordpress.com/2012/06/duvid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80" y="1296660"/>
            <a:ext cx="6984776" cy="486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5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Vamos testar nossos conhecimentos ?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22</a:t>
            </a:fld>
            <a:endParaRPr lang="pt-BR"/>
          </a:p>
        </p:txBody>
      </p:sp>
      <p:pic>
        <p:nvPicPr>
          <p:cNvPr id="15362" name="Picture 2" descr="http://geracaojosac.files.wordpress.com/2011/08/imag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de fixação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Para que serve um dispositivo de armazenamento?</a:t>
            </a:r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Classifique como dispositivo de armazenamento Magnético, Ótico, ou Eletrônico: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err="1" smtClean="0"/>
              <a:t>Pendrive</a:t>
            </a:r>
            <a:r>
              <a:rPr lang="pt-BR" dirty="0" smtClean="0"/>
              <a:t> ____________________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HD ________________________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DVD _______________________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Cartão de Memória ____________ </a:t>
            </a:r>
            <a:endParaRPr lang="pt-BR" dirty="0" smtClean="0"/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Fita ________________________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Qual a capacidade de cada dispositivo: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Disquete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CD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DVD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 que é Backup?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524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6408712" cy="295232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Dispositivo de armazenamento</a:t>
            </a:r>
            <a:endParaRPr lang="pt-BR" sz="2400" dirty="0" smtClean="0"/>
          </a:p>
          <a:p>
            <a:pPr lvl="1" algn="just"/>
            <a:r>
              <a:rPr lang="pt-BR" sz="2400" dirty="0" smtClean="0"/>
              <a:t>É </a:t>
            </a:r>
            <a:r>
              <a:rPr lang="pt-BR" sz="2400" dirty="0" smtClean="0"/>
              <a:t>o equipamento capaz de armazenar as informações para posterior consulta ou uso.</a:t>
            </a:r>
          </a:p>
          <a:p>
            <a:pPr lvl="1" algn="just"/>
            <a:endParaRPr lang="pt-BR" sz="2400" dirty="0" smtClean="0"/>
          </a:p>
          <a:p>
            <a:pPr lvl="1" algn="just"/>
            <a:r>
              <a:rPr lang="pt-BR" sz="2400" dirty="0"/>
              <a:t>Um dispositivo de armazenamento pode guardar informação, processar informação ou ambos.</a:t>
            </a:r>
            <a:endParaRPr lang="pt-BR" sz="2400" dirty="0"/>
          </a:p>
        </p:txBody>
      </p:sp>
      <p:pic>
        <p:nvPicPr>
          <p:cNvPr id="1028" name="Picture 4" descr="https://encrypted-tbn2.gstatic.com/images?q=tbn:ANd9GcQF_qPnYZUI623Wcv5whnLpkYsJ8QDR23dzQoH9M0Oup00rjyFZKRkj4m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48366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2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de Informação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As unidades de medidas de informações digitais  são utilizadas para representar as grandezas que os dados possuem e o espaço que cada informação ocupa.</a:t>
            </a:r>
          </a:p>
          <a:p>
            <a:pPr algn="just"/>
            <a:r>
              <a:rPr lang="pt-BR" dirty="0" smtClean="0"/>
              <a:t>Classificam-se da menor para a maior como:</a:t>
            </a:r>
          </a:p>
          <a:p>
            <a:pPr lvl="1" algn="just"/>
            <a:r>
              <a:rPr lang="pt-BR" dirty="0" smtClean="0"/>
              <a:t>Bit –  b</a:t>
            </a:r>
          </a:p>
          <a:p>
            <a:pPr lvl="1" algn="just"/>
            <a:r>
              <a:rPr lang="pt-BR" dirty="0" smtClean="0"/>
              <a:t>Byte – B</a:t>
            </a:r>
          </a:p>
          <a:p>
            <a:pPr lvl="1" algn="just"/>
            <a:r>
              <a:rPr lang="pt-BR" dirty="0" err="1" smtClean="0"/>
              <a:t>Kilobyte</a:t>
            </a:r>
            <a:r>
              <a:rPr lang="pt-BR" dirty="0" smtClean="0"/>
              <a:t> – KB </a:t>
            </a:r>
          </a:p>
          <a:p>
            <a:pPr lvl="1" algn="just"/>
            <a:r>
              <a:rPr lang="pt-BR" dirty="0" smtClean="0"/>
              <a:t>Megabyte – MB</a:t>
            </a:r>
          </a:p>
          <a:p>
            <a:pPr lvl="1" algn="just"/>
            <a:r>
              <a:rPr lang="pt-BR" dirty="0" smtClean="0"/>
              <a:t>Gigabyte – GB</a:t>
            </a:r>
          </a:p>
          <a:p>
            <a:pPr lvl="1" algn="just"/>
            <a:r>
              <a:rPr lang="pt-BR" dirty="0" err="1" smtClean="0"/>
              <a:t>Terabyte</a:t>
            </a:r>
            <a:r>
              <a:rPr lang="pt-BR" dirty="0" smtClean="0"/>
              <a:t> – TB</a:t>
            </a:r>
          </a:p>
          <a:p>
            <a:pPr lvl="1" algn="just"/>
            <a:r>
              <a:rPr lang="pt-BR" dirty="0" err="1"/>
              <a:t>Petabyte</a:t>
            </a:r>
            <a:r>
              <a:rPr lang="pt-BR" dirty="0"/>
              <a:t> </a:t>
            </a:r>
            <a:r>
              <a:rPr lang="pt-BR" dirty="0" smtClean="0"/>
              <a:t>– PB</a:t>
            </a:r>
            <a:endParaRPr lang="pt-BR" dirty="0"/>
          </a:p>
          <a:p>
            <a:pPr lvl="1" algn="just"/>
            <a:r>
              <a:rPr lang="pt-BR" dirty="0" err="1" smtClean="0"/>
              <a:t>Exabyte</a:t>
            </a:r>
            <a:r>
              <a:rPr lang="pt-BR" dirty="0" smtClean="0"/>
              <a:t> – EB</a:t>
            </a:r>
            <a:endParaRPr lang="pt-BR" dirty="0"/>
          </a:p>
          <a:p>
            <a:pPr lvl="1" algn="just"/>
            <a:r>
              <a:rPr lang="pt-BR" dirty="0" err="1" smtClean="0"/>
              <a:t>Zettabyte</a:t>
            </a:r>
            <a:r>
              <a:rPr lang="pt-BR" dirty="0" smtClean="0"/>
              <a:t> – ZB</a:t>
            </a:r>
            <a:endParaRPr lang="pt-BR" dirty="0"/>
          </a:p>
          <a:p>
            <a:pPr lvl="1" algn="just"/>
            <a:r>
              <a:rPr lang="pt-BR" dirty="0" err="1" smtClean="0"/>
              <a:t>Yottabyte</a:t>
            </a:r>
            <a:r>
              <a:rPr lang="pt-BR" dirty="0" smtClean="0"/>
              <a:t> – YB</a:t>
            </a:r>
            <a:endParaRPr lang="pt-BR" dirty="0"/>
          </a:p>
          <a:p>
            <a:pPr lvl="1" algn="just"/>
            <a:r>
              <a:rPr lang="pt-BR" dirty="0" err="1" smtClean="0"/>
              <a:t>Googolbyte</a:t>
            </a:r>
            <a:endParaRPr lang="pt-BR" dirty="0"/>
          </a:p>
        </p:txBody>
      </p:sp>
      <p:pic>
        <p:nvPicPr>
          <p:cNvPr id="16386" name="Picture 2" descr="http://img3.wikia.nocookie.net/__cb20131003025627/meme/es/images/e/e9/Cereal_Guy_escupie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5776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bxk.com.br/materias/10187/infografico-tecmundo-10187.jpg?v=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" y="0"/>
            <a:ext cx="9131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dos dispositivos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1 </a:t>
            </a:r>
            <a:r>
              <a:rPr lang="pt-BR" dirty="0"/>
              <a:t>Dispositivos de armazenamento por meio </a:t>
            </a:r>
            <a:r>
              <a:rPr lang="pt-BR" dirty="0" smtClean="0"/>
              <a:t>magnético.</a:t>
            </a:r>
            <a:endParaRPr lang="pt-BR" dirty="0"/>
          </a:p>
          <a:p>
            <a:pPr algn="just"/>
            <a:r>
              <a:rPr lang="pt-BR" dirty="0"/>
              <a:t>2 Dispositivos de armazenamento por meio </a:t>
            </a:r>
            <a:r>
              <a:rPr lang="pt-BR" dirty="0" smtClean="0"/>
              <a:t>óptico.</a:t>
            </a:r>
            <a:endParaRPr lang="pt-BR" dirty="0"/>
          </a:p>
          <a:p>
            <a:pPr algn="just"/>
            <a:r>
              <a:rPr lang="pt-BR" dirty="0"/>
              <a:t>3 Dispositivos de armazenamento por meio </a:t>
            </a:r>
            <a:r>
              <a:rPr lang="pt-BR" dirty="0" smtClean="0"/>
              <a:t>eletrônico.</a:t>
            </a:r>
            <a:endParaRPr lang="pt-BR" dirty="0"/>
          </a:p>
        </p:txBody>
      </p:sp>
      <p:pic>
        <p:nvPicPr>
          <p:cNvPr id="6146" name="Picture 2" descr="http://jornalismofasipe.liveradio.com.br/radio/wp-content/uploads/2012/10/A-EVOLU%C3%87%C3%83O-DOS-DISPOSITIVOS-DE-ARMAZEN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71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magnéticos de armazenamento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Os dispositivos de armazenamento por meio magnético </a:t>
            </a:r>
            <a:r>
              <a:rPr lang="pt-BR" dirty="0" smtClean="0"/>
              <a:t>permitem armazenar </a:t>
            </a:r>
            <a:r>
              <a:rPr lang="pt-BR" dirty="0"/>
              <a:t>grande quantidade de dados em um pequeno espaço </a:t>
            </a:r>
            <a:r>
              <a:rPr lang="pt-BR" dirty="0" smtClean="0"/>
              <a:t>físico</a:t>
            </a:r>
          </a:p>
          <a:p>
            <a:pPr algn="just"/>
            <a:r>
              <a:rPr lang="pt-BR" dirty="0" smtClean="0"/>
              <a:t>São exemplos de armazenamento magnético</a:t>
            </a:r>
          </a:p>
          <a:p>
            <a:pPr lvl="1" algn="just"/>
            <a:r>
              <a:rPr lang="pt-BR" dirty="0" smtClean="0"/>
              <a:t>Disquetes</a:t>
            </a:r>
          </a:p>
          <a:p>
            <a:pPr lvl="1" algn="just"/>
            <a:r>
              <a:rPr lang="pt-BR" dirty="0" smtClean="0"/>
              <a:t>Fitas</a:t>
            </a:r>
          </a:p>
          <a:p>
            <a:pPr lvl="1" algn="just"/>
            <a:r>
              <a:rPr lang="pt-BR" dirty="0" smtClean="0"/>
              <a:t>HDs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19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Disquetes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 smtClean="0"/>
              <a:t>Disco </a:t>
            </a:r>
            <a:r>
              <a:rPr lang="pt-BR" sz="2400" b="1" dirty="0"/>
              <a:t>de mídia magnética removível, para armazenamento de dados</a:t>
            </a:r>
            <a:r>
              <a:rPr lang="pt-BR" sz="2400" b="1" dirty="0" smtClean="0"/>
              <a:t>.</a:t>
            </a:r>
          </a:p>
          <a:p>
            <a:pPr lvl="1" algn="just"/>
            <a:r>
              <a:rPr lang="pt-BR" sz="2100" b="1" dirty="0" smtClean="0"/>
              <a:t>Também conhecido como </a:t>
            </a:r>
            <a:r>
              <a:rPr lang="pt-BR" sz="2100" b="1" i="1" dirty="0" err="1" smtClean="0"/>
              <a:t>floppy</a:t>
            </a:r>
            <a:r>
              <a:rPr lang="pt-BR" sz="2100" b="1" i="1" dirty="0" smtClean="0"/>
              <a:t>-disk</a:t>
            </a:r>
            <a:r>
              <a:rPr lang="pt-BR" sz="2100" b="1" dirty="0"/>
              <a:t>, </a:t>
            </a:r>
            <a:r>
              <a:rPr lang="pt-BR" sz="2100" b="1" dirty="0" smtClean="0"/>
              <a:t>que significa </a:t>
            </a:r>
            <a:r>
              <a:rPr lang="pt-BR" sz="2100" b="1" dirty="0"/>
              <a:t>disco flexível</a:t>
            </a:r>
            <a:r>
              <a:rPr lang="pt-BR" sz="2100" b="1" dirty="0" smtClean="0"/>
              <a:t>.</a:t>
            </a:r>
          </a:p>
          <a:p>
            <a:pPr lvl="1" algn="just"/>
            <a:r>
              <a:rPr lang="pt-BR" sz="2100" b="1" dirty="0" smtClean="0"/>
              <a:t>Os mais comuns são os 3,5 polegadas chegando a armazenar a “</a:t>
            </a:r>
            <a:r>
              <a:rPr lang="pt-BR" sz="2100" b="1" dirty="0" err="1" smtClean="0"/>
              <a:t>incrivel</a:t>
            </a:r>
            <a:r>
              <a:rPr lang="pt-BR" sz="2100" b="1" dirty="0" smtClean="0"/>
              <a:t>” quantidade de 1,44Mb</a:t>
            </a:r>
            <a:endParaRPr lang="pt-BR" sz="2100" dirty="0"/>
          </a:p>
        </p:txBody>
      </p:sp>
      <p:pic>
        <p:nvPicPr>
          <p:cNvPr id="2050" name="Picture 2" descr="http://2.bp.blogspot.com/_Bv0rxFp4Jmw/TLnCarkxeJI/AAAAAAAAHo0/5hcXXy6DPs8/s1600/disquete+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75652"/>
            <a:ext cx="2664296" cy="19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.r7.com/data/files/2C92/94A3/2833/7078/0128/3A4B/E917/25EB/disquete-g-20100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1"/>
            <a:ext cx="2664296" cy="20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5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Disquetes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upload.wikimedia.org/wikipedia/commons/thumb/f/fa/Floppy_disk_internal_diagram.svg/228px-Floppy_disk_internal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40200"/>
            <a:ext cx="3168352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524</TotalTime>
  <Words>709</Words>
  <Application>Microsoft Office PowerPoint</Application>
  <PresentationFormat>Apresentação na tela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Origem</vt:lpstr>
      <vt:lpstr>Aula 2 Armazenamento de dados </vt:lpstr>
      <vt:lpstr>Apresentação</vt:lpstr>
      <vt:lpstr>Conceitos</vt:lpstr>
      <vt:lpstr>Unidades de Informação</vt:lpstr>
      <vt:lpstr>Apresentação do PowerPoint</vt:lpstr>
      <vt:lpstr>Classificação dos dispositivos</vt:lpstr>
      <vt:lpstr>Meios magnéticos de armazenamento</vt:lpstr>
      <vt:lpstr>Disquetes</vt:lpstr>
      <vt:lpstr>Disquetes</vt:lpstr>
      <vt:lpstr>Fitas magnética</vt:lpstr>
      <vt:lpstr>HD – Hard Drive / Disco Rígido</vt:lpstr>
      <vt:lpstr>Dispositivos de armazenamento ótico</vt:lpstr>
      <vt:lpstr>CD – Compact Disc / Disco Compacto</vt:lpstr>
      <vt:lpstr>DVD -  Digital Versatile Disc / Disco Digital Versátil</vt:lpstr>
      <vt:lpstr>Blu-ray</vt:lpstr>
      <vt:lpstr>Evolução do Blu-ray</vt:lpstr>
      <vt:lpstr>Dispositivos de armazenamento por meio eletrônico</vt:lpstr>
      <vt:lpstr>SSD</vt:lpstr>
      <vt:lpstr>Pendrive</vt:lpstr>
      <vt:lpstr>Cartão de memória</vt:lpstr>
      <vt:lpstr>Dúvidas ou questionamentos ?</vt:lpstr>
      <vt:lpstr>Vamos testar nossos conhecimentos ?</vt:lpstr>
      <vt:lpstr>Atividade de fixação</vt:lpstr>
    </vt:vector>
  </TitlesOfParts>
  <Company>CGB 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Cleilson</dc:creator>
  <cp:lastModifiedBy>Cleilson</cp:lastModifiedBy>
  <cp:revision>107</cp:revision>
  <dcterms:created xsi:type="dcterms:W3CDTF">2014-10-16T01:05:15Z</dcterms:created>
  <dcterms:modified xsi:type="dcterms:W3CDTF">2014-10-21T18:20:36Z</dcterms:modified>
</cp:coreProperties>
</file>