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4" autoAdjust="0"/>
    <p:restoredTop sz="9466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77B5-23EB-47CB-B9E1-3F35EFDA38C8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D80A8-BF52-40CF-A1B0-92A64341EE04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REPORTED SPEECH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Discurso direto e indireto </a:t>
            </a:r>
          </a:p>
        </p:txBody>
      </p:sp>
      <p:pic>
        <p:nvPicPr>
          <p:cNvPr id="1026" name="Picture 2" descr="C:\Users\beatriz\AppData\Local\Microsoft\Windows\Temporary Internet Files\Content.IE5\1AUDB69O\3d-colourful-people-talking-15426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797152"/>
            <a:ext cx="5616624" cy="1973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Reported speech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“I’ve just started school.”</a:t>
            </a:r>
          </a:p>
          <a:p>
            <a:r>
              <a:rPr lang="pt-BR" dirty="0" smtClean="0"/>
              <a:t>She said that___________________________</a:t>
            </a:r>
          </a:p>
          <a:p>
            <a:r>
              <a:rPr lang="en-US" dirty="0" smtClean="0"/>
              <a:t>“I’ll stay here for about four weeks.”</a:t>
            </a:r>
          </a:p>
          <a:p>
            <a:r>
              <a:rPr lang="en-US" dirty="0" smtClean="0"/>
              <a:t>He said that_______________________. </a:t>
            </a:r>
          </a:p>
          <a:p>
            <a:r>
              <a:rPr lang="en-US" dirty="0" smtClean="0"/>
              <a:t>“São Paulo needs better and cheaper public transport.” </a:t>
            </a:r>
            <a:endParaRPr lang="en-US" dirty="0"/>
          </a:p>
          <a:p>
            <a:r>
              <a:rPr lang="en-US" dirty="0" smtClean="0"/>
              <a:t>Mayor says that São Paulo________________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REPORTED  SPEECH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u="sng" dirty="0"/>
              <a:t>Há duas formas de se relatar o que alguém disse: </a:t>
            </a:r>
            <a:endParaRPr lang="pt-BR" dirty="0"/>
          </a:p>
          <a:p>
            <a:r>
              <a:rPr lang="pt-BR" b="1" u="sng" dirty="0"/>
              <a:t>a)</a:t>
            </a:r>
            <a:r>
              <a:rPr lang="pt-BR" u="sng" dirty="0"/>
              <a:t> Pelo discurso direto (</a:t>
            </a:r>
            <a:r>
              <a:rPr lang="pt-BR" b="1" u="sng" dirty="0"/>
              <a:t>direct speech</a:t>
            </a:r>
            <a:r>
              <a:rPr lang="pt-BR" u="sng" dirty="0"/>
              <a:t>): quando repetimos o que foi dito usando as mesmas palavras da pessoa.</a:t>
            </a:r>
            <a:endParaRPr lang="pt-BR" dirty="0"/>
          </a:p>
          <a:p>
            <a:r>
              <a:rPr lang="en-US" u="sng" dirty="0" err="1"/>
              <a:t>Exemplo</a:t>
            </a:r>
            <a:r>
              <a:rPr lang="en-US" u="sng" dirty="0"/>
              <a:t>: He said:”I fe</a:t>
            </a:r>
            <a:r>
              <a:rPr lang="en-US" dirty="0"/>
              <a:t>e</a:t>
            </a:r>
            <a:r>
              <a:rPr lang="en-US" u="sng" dirty="0"/>
              <a:t>l well”.</a:t>
            </a:r>
            <a:endParaRPr lang="pt-BR" dirty="0"/>
          </a:p>
          <a:p>
            <a:r>
              <a:rPr lang="pt-BR" u="sng" dirty="0"/>
              <a:t>(Ele disse: “Eu me sinto bem”.) </a:t>
            </a:r>
            <a:endParaRPr lang="pt-BR" dirty="0"/>
          </a:p>
          <a:p>
            <a:r>
              <a:rPr lang="pt-BR" b="1" u="sng" dirty="0"/>
              <a:t>b)</a:t>
            </a:r>
            <a:r>
              <a:rPr lang="pt-BR" u="sng" dirty="0"/>
              <a:t> pelo discurso indireto (</a:t>
            </a:r>
            <a:r>
              <a:rPr lang="pt-BR" b="1" u="sng" dirty="0"/>
              <a:t>indirect speech</a:t>
            </a:r>
            <a:r>
              <a:rPr lang="pt-BR" u="sng" dirty="0"/>
              <a:t>): quando </a:t>
            </a:r>
            <a:r>
              <a:rPr lang="pt-BR" u="sng" dirty="0" smtClean="0"/>
              <a:t>contamos com nossas próprias palavras o que foi dito;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REPORTED  SPEECH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Exemplo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I feel well.(</a:t>
            </a:r>
            <a:r>
              <a:rPr lang="en-US" sz="3600" u="sng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 me </a:t>
            </a:r>
            <a:r>
              <a:rPr lang="en-US" sz="3600" u="sng" dirty="0" err="1" smtClean="0">
                <a:latin typeface="Arial" pitchFamily="34" charset="0"/>
                <a:cs typeface="Arial" pitchFamily="34" charset="0"/>
              </a:rPr>
              <a:t>sinto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 smtClean="0">
                <a:latin typeface="Arial" pitchFamily="34" charset="0"/>
                <a:cs typeface="Arial" pitchFamily="34" charset="0"/>
              </a:rPr>
              <a:t>bem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Indirect speech: He said that he felt well</a:t>
            </a:r>
            <a:endParaRPr lang="pt-BR" sz="3600" dirty="0">
              <a:latin typeface="Arial" pitchFamily="34" charset="0"/>
              <a:cs typeface="Arial" pitchFamily="34" charset="0"/>
            </a:endParaRPr>
          </a:p>
          <a:p>
            <a:r>
              <a:rPr lang="pt-BR" sz="3600" u="sng" dirty="0">
                <a:latin typeface="Arial" pitchFamily="34" charset="0"/>
                <a:cs typeface="Arial" pitchFamily="34" charset="0"/>
              </a:rPr>
              <a:t>(Ele disse que se sentia bem).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  <a:p>
            <a:r>
              <a:rPr lang="pt-BR" sz="3600" u="sng" dirty="0">
                <a:latin typeface="Arial" pitchFamily="34" charset="0"/>
                <a:cs typeface="Arial" pitchFamily="34" charset="0"/>
              </a:rPr>
              <a:t>Ao relatar o que alguém disse, de forma indireta, precisamos modificar o tempo verbal, o advérbio e, às vezes, o pronome.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3" y="-2"/>
          <a:ext cx="9144002" cy="8699213"/>
        </p:xfrm>
        <a:graphic>
          <a:graphicData uri="http://schemas.openxmlformats.org/drawingml/2006/table">
            <a:tbl>
              <a:tblPr/>
              <a:tblGrid>
                <a:gridCol w="4788027"/>
                <a:gridCol w="4355975"/>
              </a:tblGrid>
              <a:tr h="57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 Speech</a:t>
                      </a:r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i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Indirect speech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 said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 said (that)*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“She works with me”.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She worked with him.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(Simple present)</a:t>
                      </a:r>
                      <a:endParaRPr lang="pt-BR" sz="3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pt-BR" sz="32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Simple past)</a:t>
                      </a:r>
                      <a:endParaRPr lang="pt-BR" sz="3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“She is working with me”.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She was working with him.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(Simple past)</a:t>
                      </a:r>
                      <a:endParaRPr lang="pt-BR" sz="3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Past perfect)</a:t>
                      </a:r>
                      <a:endParaRPr lang="pt-BR" sz="3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“She was working with me”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She had been working with him.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(Past 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progressive)</a:t>
                      </a:r>
                      <a:endParaRPr lang="pt-BR" sz="3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(Past</a:t>
                      </a:r>
                      <a:r>
                        <a:rPr lang="pt-BR" sz="3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perfect progressive)</a:t>
                      </a:r>
                      <a:endParaRPr lang="pt-BR" sz="3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“She will work with me”.</a:t>
                      </a: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She would work with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him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3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099" marR="13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009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solidFill>
                            <a:srgbClr val="4BACC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(Simple Future)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solidFill>
                            <a:srgbClr val="4BACC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(Simple conditional)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“She can/may work with me”.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She could/might work.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(Simple present)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(Simple past)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*that – pode ser omitido</a:t>
                      </a:r>
                      <a:endParaRPr lang="pt-BR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pt-BR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Changes in Reported Speech</a:t>
            </a:r>
            <a:endParaRPr lang="pt-B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75656" y="1268759"/>
          <a:ext cx="7128792" cy="5209602"/>
        </p:xfrm>
        <a:graphic>
          <a:graphicData uri="http://schemas.openxmlformats.org/drawingml/2006/table">
            <a:tbl>
              <a:tblPr/>
              <a:tblGrid>
                <a:gridCol w="3564396"/>
                <a:gridCol w="3564396"/>
              </a:tblGrid>
              <a:tr h="342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Times New Roman"/>
                        </a:rPr>
                        <a:t>Today </a:t>
                      </a:r>
                      <a:endParaRPr lang="pt-BR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That day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Yesterday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The day before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Last night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The night before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Now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Then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Here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There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Tomorrow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The next day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This 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That (em expressão de tempo)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This,that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Times New Roman"/>
                        </a:rPr>
                        <a:t>The(quando adjetivos</a:t>
                      </a:r>
                      <a:endParaRPr lang="pt-B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400" dirty="0">
                          <a:latin typeface="Verdana"/>
                          <a:ea typeface="Times New Roman"/>
                          <a:cs typeface="Times New Roman"/>
                        </a:rPr>
                        <a:t>This, </a:t>
                      </a:r>
                      <a:r>
                        <a:rPr lang="pt-BR" sz="400" dirty="0" smtClean="0">
                          <a:latin typeface="Verdana"/>
                          <a:ea typeface="Times New Roman"/>
                          <a:cs typeface="Times New Roman"/>
                        </a:rPr>
                        <a:t>theseTT</a:t>
                      </a:r>
                      <a:endParaRPr lang="pt-BR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400" dirty="0">
                          <a:latin typeface="Verdana"/>
                          <a:ea typeface="Times New Roman"/>
                          <a:cs typeface="Times New Roman"/>
                        </a:rPr>
                        <a:t>It, them (quando pronomes)</a:t>
                      </a:r>
                      <a:endParaRPr lang="pt-BR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24" marR="34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44008" y="1268760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Changes in Reported Speech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Quando se relata um ordem, usa-se o </a:t>
            </a:r>
            <a:r>
              <a:rPr lang="pt-BR" b="1" u="sng" dirty="0" smtClean="0"/>
              <a:t>imperativo</a:t>
            </a:r>
            <a:endParaRPr lang="pt-BR" dirty="0"/>
          </a:p>
          <a:p>
            <a:r>
              <a:rPr lang="en-US" u="sng" dirty="0" err="1"/>
              <a:t>Exemplo</a:t>
            </a:r>
            <a:r>
              <a:rPr lang="en-US" u="sng" dirty="0"/>
              <a:t>: </a:t>
            </a:r>
            <a:endParaRPr lang="pt-BR" dirty="0"/>
          </a:p>
          <a:p>
            <a:r>
              <a:rPr lang="en-US" b="1" u="sng" dirty="0"/>
              <a:t>Direct Speech:</a:t>
            </a:r>
            <a:r>
              <a:rPr lang="en-US" u="sng" dirty="0"/>
              <a:t> </a:t>
            </a:r>
            <a:r>
              <a:rPr lang="en-US" u="sng" dirty="0" smtClean="0"/>
              <a:t>“</a:t>
            </a:r>
            <a:r>
              <a:rPr lang="en-US" u="sng" dirty="0"/>
              <a:t>Close the door”.</a:t>
            </a:r>
            <a:endParaRPr lang="pt-BR" dirty="0"/>
          </a:p>
          <a:p>
            <a:r>
              <a:rPr lang="pt-BR" u="sng" dirty="0" smtClean="0"/>
              <a:t>( “</a:t>
            </a:r>
            <a:r>
              <a:rPr lang="pt-BR" u="sng" dirty="0"/>
              <a:t>Feche a porta”.) </a:t>
            </a:r>
            <a:endParaRPr lang="pt-BR" dirty="0"/>
          </a:p>
          <a:p>
            <a:r>
              <a:rPr lang="en-US" b="1" u="sng" dirty="0"/>
              <a:t>Reported Speech:</a:t>
            </a:r>
            <a:r>
              <a:rPr lang="en-US" u="sng" dirty="0"/>
              <a:t> He told me to close the door.</a:t>
            </a:r>
            <a:endParaRPr lang="pt-BR" dirty="0"/>
          </a:p>
          <a:p>
            <a:r>
              <a:rPr lang="pt-BR" u="sng" dirty="0"/>
              <a:t>(Ele me disse para fechar a porta.)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Reported Speech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Direct Speech:</a:t>
            </a:r>
            <a:r>
              <a:rPr lang="en-US" u="sng" dirty="0"/>
              <a:t> </a:t>
            </a:r>
            <a:r>
              <a:rPr lang="en-US" u="sng" dirty="0" smtClean="0"/>
              <a:t>“</a:t>
            </a:r>
            <a:r>
              <a:rPr lang="en-US" u="sng" dirty="0"/>
              <a:t>Don’t close the door”.</a:t>
            </a:r>
            <a:endParaRPr lang="pt-BR" dirty="0"/>
          </a:p>
          <a:p>
            <a:r>
              <a:rPr lang="pt-BR" u="sng" dirty="0" smtClean="0"/>
              <a:t>“</a:t>
            </a:r>
            <a:r>
              <a:rPr lang="pt-BR" u="sng" dirty="0"/>
              <a:t>Não feche a porta</a:t>
            </a:r>
            <a:r>
              <a:rPr lang="pt-BR" u="sng" dirty="0" smtClean="0"/>
              <a:t>”.</a:t>
            </a:r>
            <a:endParaRPr lang="pt-BR" dirty="0"/>
          </a:p>
          <a:p>
            <a:r>
              <a:rPr lang="en-US" b="1" u="sng" dirty="0"/>
              <a:t>Reported Speech:</a:t>
            </a:r>
            <a:r>
              <a:rPr lang="en-US" u="sng" dirty="0"/>
              <a:t> He told me not to close the door.</a:t>
            </a:r>
            <a:endParaRPr lang="pt-BR" dirty="0"/>
          </a:p>
          <a:p>
            <a:r>
              <a:rPr lang="pt-BR" u="sng" dirty="0" smtClean="0"/>
              <a:t>Ele </a:t>
            </a:r>
            <a:r>
              <a:rPr lang="pt-BR" u="sng" dirty="0"/>
              <a:t>me disse para não fechar </a:t>
            </a:r>
            <a:r>
              <a:rPr lang="pt-BR" u="sng" dirty="0" smtClean="0"/>
              <a:t>a porta.</a:t>
            </a:r>
          </a:p>
          <a:p>
            <a:r>
              <a:rPr lang="pt-BR" u="sng" dirty="0" smtClean="0"/>
              <a:t>“Can you help me?”</a:t>
            </a:r>
          </a:p>
          <a:p>
            <a:r>
              <a:rPr lang="pt-BR" u="sng" dirty="0" smtClean="0"/>
              <a:t>He asked me if I could help him.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Reported speech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800" b="1" dirty="0">
                <a:latin typeface="Arial" pitchFamily="34" charset="0"/>
                <a:cs typeface="Arial" pitchFamily="34" charset="0"/>
              </a:rPr>
              <a:t>Transform these sentences into Reported Speech</a:t>
            </a: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98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" </a:t>
            </a:r>
            <a:r>
              <a:rPr lang="en-US" sz="9800" dirty="0">
                <a:latin typeface="Arial" pitchFamily="34" charset="0"/>
                <a:cs typeface="Arial" pitchFamily="34" charset="0"/>
              </a:rPr>
              <a:t>I'm angry with you"</a:t>
            </a: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Mum said she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____________________</a:t>
            </a:r>
            <a:endParaRPr lang="en-US" sz="9800" dirty="0">
              <a:latin typeface="Arial" pitchFamily="34" charset="0"/>
              <a:cs typeface="Arial" pitchFamily="34" charset="0"/>
            </a:endParaRP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I'm </a:t>
            </a:r>
            <a:r>
              <a:rPr lang="en-US" sz="9800" dirty="0">
                <a:latin typeface="Arial" pitchFamily="34" charset="0"/>
                <a:cs typeface="Arial" pitchFamily="34" charset="0"/>
              </a:rPr>
              <a:t>cooking lunch today</a:t>
            </a: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He said </a:t>
            </a:r>
            <a:r>
              <a:rPr lang="en-US" sz="9800" dirty="0">
                <a:latin typeface="Arial" pitchFamily="34" charset="0"/>
                <a:cs typeface="Arial" pitchFamily="34" charset="0"/>
              </a:rPr>
              <a:t>he 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_____________________</a:t>
            </a:r>
            <a:endParaRPr lang="en-US" sz="9800" dirty="0">
              <a:latin typeface="Arial" pitchFamily="34" charset="0"/>
              <a:cs typeface="Arial" pitchFamily="34" charset="0"/>
            </a:endParaRP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9800" dirty="0">
                <a:latin typeface="Arial" pitchFamily="34" charset="0"/>
                <a:cs typeface="Arial" pitchFamily="34" charset="0"/>
              </a:rPr>
              <a:t>I'll go to the cinema 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tomorrow”</a:t>
            </a:r>
            <a:endParaRPr lang="en-US" sz="9800" dirty="0">
              <a:latin typeface="Arial" pitchFamily="34" charset="0"/>
              <a:cs typeface="Arial" pitchFamily="34" charset="0"/>
            </a:endParaRP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sz="9800" dirty="0">
                <a:latin typeface="Arial" pitchFamily="34" charset="0"/>
                <a:cs typeface="Arial" pitchFamily="34" charset="0"/>
              </a:rPr>
              <a:t>boyfriend said he 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_______________________</a:t>
            </a:r>
            <a:endParaRPr lang="en-US" sz="9800" dirty="0">
              <a:latin typeface="Arial" pitchFamily="34" charset="0"/>
              <a:cs typeface="Arial" pitchFamily="34" charset="0"/>
            </a:endParaRP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9800" dirty="0" smtClean="0">
                <a:latin typeface="Arial" pitchFamily="34" charset="0"/>
                <a:cs typeface="Arial" pitchFamily="34" charset="0"/>
              </a:rPr>
              <a:t>”Go to school”</a:t>
            </a:r>
          </a:p>
          <a:p>
            <a:r>
              <a:rPr lang="en-US" sz="9800" dirty="0" smtClean="0">
                <a:latin typeface="Arial" pitchFamily="34" charset="0"/>
                <a:cs typeface="Arial" pitchFamily="34" charset="0"/>
              </a:rPr>
              <a:t>My mother told me_________________________</a:t>
            </a:r>
          </a:p>
          <a:p>
            <a:r>
              <a:rPr lang="en-US" sz="9800" dirty="0" smtClean="0">
                <a:latin typeface="Arial" pitchFamily="34" charset="0"/>
                <a:cs typeface="Arial" pitchFamily="34" charset="0"/>
              </a:rPr>
              <a:t>“Can you do me a favor?”</a:t>
            </a:r>
          </a:p>
          <a:p>
            <a:r>
              <a:rPr lang="en-US" sz="9800" dirty="0" smtClean="0">
                <a:latin typeface="Arial" pitchFamily="34" charset="0"/>
                <a:cs typeface="Arial" pitchFamily="34" charset="0"/>
              </a:rPr>
              <a:t>He asked me_______________________________</a:t>
            </a:r>
            <a:endParaRPr lang="en-US" sz="9800" dirty="0">
              <a:latin typeface="Arial" pitchFamily="34" charset="0"/>
              <a:cs typeface="Arial" pitchFamily="34" charset="0"/>
            </a:endParaRPr>
          </a:p>
          <a:p>
            <a:r>
              <a:rPr lang="en-US" sz="98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453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REPORTED SPEECH</vt:lpstr>
      <vt:lpstr>REPORTED  SPEECH</vt:lpstr>
      <vt:lpstr>REPORTED  SPEECH</vt:lpstr>
      <vt:lpstr>Slide 4</vt:lpstr>
      <vt:lpstr>Slide 5</vt:lpstr>
      <vt:lpstr>Changes in Reported Speech</vt:lpstr>
      <vt:lpstr>Changes in Reported Speech</vt:lpstr>
      <vt:lpstr>Reported Speech</vt:lpstr>
      <vt:lpstr>Reported speech</vt:lpstr>
      <vt:lpstr>Reported speech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beatriz</dc:creator>
  <cp:lastModifiedBy>beatriz</cp:lastModifiedBy>
  <cp:revision>10</cp:revision>
  <dcterms:created xsi:type="dcterms:W3CDTF">2016-02-11T17:44:32Z</dcterms:created>
  <dcterms:modified xsi:type="dcterms:W3CDTF">2016-02-11T19:09:23Z</dcterms:modified>
</cp:coreProperties>
</file>