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32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5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2" r:id="rId31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9A7D-B072-4D88-BDDD-B6943385AD73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36BA-B61D-4309-B1F4-74847B1F0E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5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6BA-B61D-4309-B1F4-74847B1F0E1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461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6BA-B61D-4309-B1F4-74847B1F0E15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207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6BA-B61D-4309-B1F4-74847B1F0E1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225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6BA-B61D-4309-B1F4-74847B1F0E15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084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6BA-B61D-4309-B1F4-74847B1F0E15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480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6BA-B61D-4309-B1F4-74847B1F0E15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966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6BA-B61D-4309-B1F4-74847B1F0E15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281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6BA-B61D-4309-B1F4-74847B1F0E15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64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6BA-B61D-4309-B1F4-74847B1F0E1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21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6BA-B61D-4309-B1F4-74847B1F0E1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91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6BA-B61D-4309-B1F4-74847B1F0E1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815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6BA-B61D-4309-B1F4-74847B1F0E1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93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6BA-B61D-4309-B1F4-74847B1F0E1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047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6BA-B61D-4309-B1F4-74847B1F0E1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069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6BA-B61D-4309-B1F4-74847B1F0E15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430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6BA-B61D-4309-B1F4-74847B1F0E15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19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365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964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5710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827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5048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2359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3717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798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330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00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543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861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785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488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934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545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328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955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6942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15.web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fif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9"/>
          <p:cNvPicPr/>
          <p:nvPr/>
        </p:nvPicPr>
        <p:blipFill>
          <a:blip r:embed="rId2"/>
          <a:srcRect t="26854" r="71625"/>
          <a:stretch/>
        </p:blipFill>
        <p:spPr>
          <a:xfrm rot="19079400">
            <a:off x="4996800" y="1747855"/>
            <a:ext cx="4341600" cy="4227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44" name="CustomShape 4"/>
          <p:cNvSpPr/>
          <p:nvPr/>
        </p:nvSpPr>
        <p:spPr>
          <a:xfrm>
            <a:off x="3492000" y="982440"/>
            <a:ext cx="4752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QUÍMICA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4932000" y="5661360"/>
            <a:ext cx="352800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2400" b="1" i="1" strike="noStrike" spc="-1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Geraldo Alexandre Jr.</a:t>
            </a:r>
            <a:endParaRPr lang="pt-BR" sz="1800" b="0" strike="noStrike" spc="-1" dirty="0">
              <a:solidFill>
                <a:schemeClr val="tx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2400" b="0" i="1" strike="noStrike" spc="-1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geraldo.silva@ifrn.edu.br</a:t>
            </a:r>
            <a:endParaRPr lang="pt-BR" sz="1800" b="0" strike="noStrike" spc="-1" dirty="0">
              <a:solidFill>
                <a:schemeClr val="tx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6"/>
          <p:cNvSpPr/>
          <p:nvPr/>
        </p:nvSpPr>
        <p:spPr>
          <a:xfrm>
            <a:off x="312896" y="2324035"/>
            <a:ext cx="4832557" cy="403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Aula 05 – Objetivos:</a:t>
            </a:r>
          </a:p>
          <a:p>
            <a:pPr>
              <a:lnSpc>
                <a:spcPct val="100000"/>
              </a:lnSpc>
            </a:pPr>
            <a:endParaRPr lang="pt-BR" sz="2000" b="0" strike="noStrike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chemeClr val="tx1"/>
              </a:buClr>
              <a:buFont typeface="StarSymbol"/>
              <a:buAutoNum type="alphaLcParenR"/>
            </a:pPr>
            <a:r>
              <a:rPr lang="pt-BR" sz="2000" spc="-1" dirty="0">
                <a:solidFill>
                  <a:schemeClr val="tx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Reconhecer uma propriedade periódica;</a:t>
            </a:r>
          </a:p>
          <a:p>
            <a:pPr marL="343080" indent="-342720">
              <a:lnSpc>
                <a:spcPct val="100000"/>
              </a:lnSpc>
              <a:buClr>
                <a:schemeClr val="tx1"/>
              </a:buClr>
              <a:buFont typeface="StarSymbol"/>
              <a:buAutoNum type="alphaLcParenR"/>
            </a:pPr>
            <a:endParaRPr lang="pt-BR" sz="2000" spc="-1" dirty="0">
              <a:solidFill>
                <a:schemeClr val="tx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chemeClr val="tx1"/>
              </a:buClr>
              <a:buFont typeface="StarSymbol"/>
              <a:buAutoNum type="alphaLcParenR"/>
            </a:pPr>
            <a:r>
              <a:rPr lang="pt-BR" sz="2000" spc="-1" dirty="0">
                <a:solidFill>
                  <a:schemeClr val="tx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Entender o caráter periódico das propriedades dos elementos químicos na tabela;</a:t>
            </a:r>
          </a:p>
          <a:p>
            <a:pPr marL="360">
              <a:lnSpc>
                <a:spcPct val="100000"/>
              </a:lnSpc>
              <a:buClr>
                <a:schemeClr val="tx1"/>
              </a:buClr>
            </a:pPr>
            <a:endParaRPr lang="pt-BR" sz="2000" spc="-1" dirty="0">
              <a:solidFill>
                <a:schemeClr val="tx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Metais alca</a:t>
            </a: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linos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467640" y="2434804"/>
            <a:ext cx="3907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Grupo 01 da tabela periódica;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Reage com água;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Tende a perder um elétron na formação de ligações químicas.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CF15B39-9D72-4999-BA2A-806460A50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42" t="1" b="-7360"/>
          <a:stretch/>
        </p:blipFill>
        <p:spPr>
          <a:xfrm rot="5400000">
            <a:off x="2965894" y="4298312"/>
            <a:ext cx="3627415" cy="72469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24083D1-27FA-48AE-B2C3-6ED8A360A4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5"/>
          <a:stretch/>
        </p:blipFill>
        <p:spPr>
          <a:xfrm>
            <a:off x="5799698" y="4767313"/>
            <a:ext cx="3045083" cy="1707054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E76D903-8C20-4FB5-8E12-054268835883}"/>
              </a:ext>
            </a:extLst>
          </p:cNvPr>
          <p:cNvCxnSpPr/>
          <p:nvPr/>
        </p:nvCxnSpPr>
        <p:spPr>
          <a:xfrm flipH="1" flipV="1">
            <a:off x="5141949" y="2846951"/>
            <a:ext cx="893091" cy="22455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A52CCB3-C81A-4E94-B8FC-BAE0DC1E5A23}"/>
              </a:ext>
            </a:extLst>
          </p:cNvPr>
          <p:cNvCxnSpPr/>
          <p:nvPr/>
        </p:nvCxnSpPr>
        <p:spPr>
          <a:xfrm flipH="1">
            <a:off x="5184151" y="5925156"/>
            <a:ext cx="879024" cy="5492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0837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791267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Metais alca</a:t>
            </a: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linos terrosos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467640" y="2434804"/>
            <a:ext cx="3907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Grupo 02 da tabela periódica;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Reage com água;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Tende a perder dois elétron na formação de ligações químicas.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02EB269-8544-4562-9FE3-A765CB151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49573" y="3967903"/>
            <a:ext cx="4372854" cy="74206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D8F7532-3351-4CF1-A272-E19EF33DAB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5"/>
          <a:stretch/>
        </p:blipFill>
        <p:spPr>
          <a:xfrm>
            <a:off x="5631277" y="4628265"/>
            <a:ext cx="3045083" cy="1707054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C6DDDD27-2EF9-49CE-8E4A-595C1A9FB4A1}"/>
              </a:ext>
            </a:extLst>
          </p:cNvPr>
          <p:cNvCxnSpPr/>
          <p:nvPr/>
        </p:nvCxnSpPr>
        <p:spPr>
          <a:xfrm flipH="1" flipV="1">
            <a:off x="4907030" y="2276280"/>
            <a:ext cx="1113942" cy="2665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D9F7D006-352A-40CA-9777-AA4E4AFB3E1E}"/>
              </a:ext>
            </a:extLst>
          </p:cNvPr>
          <p:cNvCxnSpPr/>
          <p:nvPr/>
        </p:nvCxnSpPr>
        <p:spPr>
          <a:xfrm flipH="1">
            <a:off x="4907030" y="5753686"/>
            <a:ext cx="1142078" cy="771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2497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74188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 err="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Calcogênios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975D9A4-156A-4670-B052-05B97D94A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58663" y="4075165"/>
            <a:ext cx="4548932" cy="79425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886058A-6B11-4367-9D72-273090D1E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34" y="3158724"/>
            <a:ext cx="2537826" cy="3381039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76530E67-D8C8-4684-8EA9-4C6C3C995E7D}"/>
              </a:ext>
            </a:extLst>
          </p:cNvPr>
          <p:cNvSpPr/>
          <p:nvPr/>
        </p:nvSpPr>
        <p:spPr>
          <a:xfrm>
            <a:off x="5422396" y="5401994"/>
            <a:ext cx="623999" cy="48181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7753E9A-4287-4FBB-8BDB-CA0483DFB9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5"/>
          <a:stretch/>
        </p:blipFill>
        <p:spPr>
          <a:xfrm>
            <a:off x="808702" y="4849243"/>
            <a:ext cx="3045083" cy="1707054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3EA29F5-D5DC-481F-A1DC-19111DD055F9}"/>
              </a:ext>
            </a:extLst>
          </p:cNvPr>
          <p:cNvCxnSpPr/>
          <p:nvPr/>
        </p:nvCxnSpPr>
        <p:spPr>
          <a:xfrm flipV="1">
            <a:off x="3259080" y="2197828"/>
            <a:ext cx="1312740" cy="3063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59CD4FE-A451-4DB3-B53C-3319C1AC619E}"/>
              </a:ext>
            </a:extLst>
          </p:cNvPr>
          <p:cNvCxnSpPr/>
          <p:nvPr/>
        </p:nvCxnSpPr>
        <p:spPr>
          <a:xfrm>
            <a:off x="3259080" y="6093360"/>
            <a:ext cx="1402981" cy="65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467640" y="2434804"/>
            <a:ext cx="3907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Grupo 16 da tabela periódica;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Tendem a ganhar elétrons na formação de ligações químicas.</a:t>
            </a:r>
          </a:p>
        </p:txBody>
      </p:sp>
    </p:spTree>
    <p:extLst>
      <p:ext uri="{BB962C8B-B14F-4D97-AF65-F5344CB8AC3E}">
        <p14:creationId xmlns:p14="http://schemas.microsoft.com/office/powerpoint/2010/main" val="12146739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74188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Halogênios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467640" y="2434804"/>
            <a:ext cx="3907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Grupo 17 da tabela periódica;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Contêm os elementos com maior tendência a ganhar elétrons.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6EEB17B-78B1-4810-B419-8F8786911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5"/>
          <a:stretch/>
        </p:blipFill>
        <p:spPr>
          <a:xfrm>
            <a:off x="5631277" y="4584433"/>
            <a:ext cx="3045083" cy="170705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0AC2646-0FCC-465B-ABC8-0DD6D125568B}"/>
              </a:ext>
            </a:extLst>
          </p:cNvPr>
          <p:cNvCxnSpPr/>
          <p:nvPr/>
        </p:nvCxnSpPr>
        <p:spPr>
          <a:xfrm flipH="1" flipV="1">
            <a:off x="4895557" y="2799471"/>
            <a:ext cx="3365365" cy="21664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D59F2618-018B-41E5-BE36-9F8BB0718755}"/>
              </a:ext>
            </a:extLst>
          </p:cNvPr>
          <p:cNvCxnSpPr/>
          <p:nvPr/>
        </p:nvCxnSpPr>
        <p:spPr>
          <a:xfrm flipH="1">
            <a:off x="5036234" y="5697415"/>
            <a:ext cx="3224688" cy="594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95F65D2A-4B8D-4B3A-8D13-C7F9EECE3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787750" y="4035004"/>
            <a:ext cx="3962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14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74188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Gases nobres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467640" y="2434804"/>
            <a:ext cx="3907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Grupo 18 da tabela periódica;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Elementos químicos com baixa reatividade.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3F6A0E-EC93-4C16-BFAC-E564BE546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17090" y="3983710"/>
            <a:ext cx="4503719" cy="78017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7A3498D-3907-40CB-8EA5-0128894F36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5"/>
          <a:stretch/>
        </p:blipFill>
        <p:spPr>
          <a:xfrm>
            <a:off x="5799700" y="4626636"/>
            <a:ext cx="3045083" cy="1707054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167EC0F-67CB-46E4-9EBE-4D260A13A879}"/>
              </a:ext>
            </a:extLst>
          </p:cNvPr>
          <p:cNvCxnSpPr/>
          <p:nvPr/>
        </p:nvCxnSpPr>
        <p:spPr>
          <a:xfrm flipH="1" flipV="1">
            <a:off x="5159036" y="2197828"/>
            <a:ext cx="3445324" cy="27438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123A1A2-C9AB-4D12-88F9-78725E54E96C}"/>
              </a:ext>
            </a:extLst>
          </p:cNvPr>
          <p:cNvCxnSpPr/>
          <p:nvPr/>
        </p:nvCxnSpPr>
        <p:spPr>
          <a:xfrm flipH="1">
            <a:off x="5159036" y="5739618"/>
            <a:ext cx="3445324" cy="7997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9954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55720" y="70550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Propriedades periódicas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467639" y="2434804"/>
            <a:ext cx="82824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Propriedades que se repetem como certa periodicidade dentro da tabela periódica.</a:t>
            </a: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Raio atômico;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Energia de ionização;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Eletronegatividade;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Eletropositividade;</a:t>
            </a:r>
          </a:p>
        </p:txBody>
      </p:sp>
    </p:spTree>
    <p:extLst>
      <p:ext uri="{BB962C8B-B14F-4D97-AF65-F5344CB8AC3E}">
        <p14:creationId xmlns:p14="http://schemas.microsoft.com/office/powerpoint/2010/main" val="12846909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55720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Raio atômico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467639" y="2434804"/>
            <a:ext cx="82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Medida da metade da distância entre dois núcleos de átomos de um mesmo elemento químico.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BF6DAB2-E76D-4B2A-AC3D-A56E97BDA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725" y="4020993"/>
            <a:ext cx="59245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09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55720" y="747713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Variação do Raio atômico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467639" y="2434804"/>
            <a:ext cx="82824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uma família:</a:t>
            </a: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O raio aumenta de cima para baixo, conforme aumenta o número atômico e, portanto, o número de níveis de energia do átomo no estado fundamental.</a:t>
            </a:r>
          </a:p>
          <a:p>
            <a:endParaRPr lang="pt-BR" sz="2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um período:</a:t>
            </a: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O raio aumenta da direita para a esquerda, conforme diminui o número atômico e, com isso, diminui a atração do núcleo pelos elétrons do último nível de energia. </a:t>
            </a:r>
          </a:p>
        </p:txBody>
      </p:sp>
    </p:spTree>
    <p:extLst>
      <p:ext uri="{BB962C8B-B14F-4D97-AF65-F5344CB8AC3E}">
        <p14:creationId xmlns:p14="http://schemas.microsoft.com/office/powerpoint/2010/main" val="34147584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55720" y="747713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Variação do Raio atômico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D5F7B68-FD0D-4E24-8184-7B5BE3EEE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994" y="2481170"/>
            <a:ext cx="5830011" cy="351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415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4228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Raio atômico de íons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013E2F-857B-4BA6-8ADF-5A00A3CFB5C1}"/>
              </a:ext>
            </a:extLst>
          </p:cNvPr>
          <p:cNvSpPr txBox="1"/>
          <p:nvPr/>
        </p:nvSpPr>
        <p:spPr>
          <a:xfrm>
            <a:off x="467639" y="2434804"/>
            <a:ext cx="82824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Cátions:</a:t>
            </a: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O raio atômico é sempre maior que o raio do respectivo cátion.</a:t>
            </a:r>
          </a:p>
          <a:p>
            <a:endParaRPr lang="pt-BR" sz="2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Ânions:</a:t>
            </a: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O raio atômico é sempre menor que o raio do respectivo ânion.</a:t>
            </a: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que?</a:t>
            </a:r>
          </a:p>
        </p:txBody>
      </p:sp>
    </p:spTree>
    <p:extLst>
      <p:ext uri="{BB962C8B-B14F-4D97-AF65-F5344CB8AC3E}">
        <p14:creationId xmlns:p14="http://schemas.microsoft.com/office/powerpoint/2010/main" val="11349320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Tabela Periódica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274967" y="2777707"/>
            <a:ext cx="28524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Por que a tabela periódica tem este formato incomum?</a:t>
            </a: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Como os elementos estão organizados na tabela periódica?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DF76AD9-D3C3-44FF-93A3-3A52446186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5"/>
          <a:stretch/>
        </p:blipFill>
        <p:spPr>
          <a:xfrm>
            <a:off x="3466719" y="2602284"/>
            <a:ext cx="5402314" cy="30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078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4228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Atividade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013E2F-857B-4BA6-8ADF-5A00A3CFB5C1}"/>
              </a:ext>
            </a:extLst>
          </p:cNvPr>
          <p:cNvSpPr txBox="1"/>
          <p:nvPr/>
        </p:nvSpPr>
        <p:spPr>
          <a:xfrm>
            <a:off x="467639" y="2434804"/>
            <a:ext cx="82824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Explique por que o raio atômico do ouro (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) é maior que o da prata (Ag).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Explique por que o raio atômico do cálcio (Ca) é maior que o do bromo (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Escreva em ordem crescente de raio atômico as entidades C</a:t>
            </a:r>
            <a:r>
              <a:rPr lang="pt-BR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, C e C</a:t>
            </a:r>
            <a:r>
              <a:rPr lang="pt-BR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.  Justifique a ordem escolhida.</a:t>
            </a:r>
          </a:p>
        </p:txBody>
      </p:sp>
    </p:spTree>
    <p:extLst>
      <p:ext uri="{BB962C8B-B14F-4D97-AF65-F5344CB8AC3E}">
        <p14:creationId xmlns:p14="http://schemas.microsoft.com/office/powerpoint/2010/main" val="8124018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55720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Energia de Ionização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467639" y="2434804"/>
            <a:ext cx="82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Energia necessária para remover 1 elétrons de 1 átomo ou íon isolado.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2DDE643-989A-4512-8AC0-242EB910C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787" y="4072325"/>
            <a:ext cx="49244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975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55720" y="692640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Variação da Energia de Ionização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467639" y="2434804"/>
            <a:ext cx="82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Quanto maior o raio atômico, menor a energia de ionização, pois o elétrons está menos atraído.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164FB31-141D-4823-A71B-CDE27211D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357" y="3784325"/>
            <a:ext cx="35909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464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55720" y="692640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Energia de Ionização em íons.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023051-C55B-4005-9893-D43003B59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932" y="3170071"/>
            <a:ext cx="50577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131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55720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Atividade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898EEAA-8011-4FC6-9410-F4743662DD89}"/>
              </a:ext>
            </a:extLst>
          </p:cNvPr>
          <p:cNvSpPr txBox="1"/>
          <p:nvPr/>
        </p:nvSpPr>
        <p:spPr>
          <a:xfrm>
            <a:off x="467639" y="2434804"/>
            <a:ext cx="8282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Por que a energia de ionização de um cátion é maior do que o mesmos elemento químico neutro?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 energia de um ânion é provavelmente maior ou menor que a de um cátion do mesmo elemento químico? Justifique.</a:t>
            </a:r>
          </a:p>
        </p:txBody>
      </p:sp>
    </p:spTree>
    <p:extLst>
      <p:ext uri="{BB962C8B-B14F-4D97-AF65-F5344CB8AC3E}">
        <p14:creationId xmlns:p14="http://schemas.microsoft.com/office/powerpoint/2010/main" val="20967114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55720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Eletronegatividade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467639" y="2434804"/>
            <a:ext cx="8282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Tendência que uma átomo possui de atrair elétrons para perto de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sí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, quando se encontra ligado a outros elementos químicos diferentes, numa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substância  composta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268DA4A9-35C8-4D3D-9617-E03AF34B22E2}"/>
              </a:ext>
            </a:extLst>
          </p:cNvPr>
          <p:cNvCxnSpPr/>
          <p:nvPr/>
        </p:nvCxnSpPr>
        <p:spPr>
          <a:xfrm>
            <a:off x="4093698" y="3573194"/>
            <a:ext cx="0" cy="7737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F12195-F292-4183-A568-FBB5E1AE8AD1}"/>
              </a:ext>
            </a:extLst>
          </p:cNvPr>
          <p:cNvSpPr txBox="1"/>
          <p:nvPr/>
        </p:nvSpPr>
        <p:spPr>
          <a:xfrm>
            <a:off x="2307102" y="4454942"/>
            <a:ext cx="3573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Substância formada por mais de um elemento químico.</a:t>
            </a:r>
          </a:p>
        </p:txBody>
      </p:sp>
    </p:spTree>
    <p:extLst>
      <p:ext uri="{BB962C8B-B14F-4D97-AF65-F5344CB8AC3E}">
        <p14:creationId xmlns:p14="http://schemas.microsoft.com/office/powerpoint/2010/main" val="33760735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55720" y="747713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Variação da Eletronegatividade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467639" y="2434804"/>
            <a:ext cx="82824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uma família:</a:t>
            </a: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Quanto menor o raio atômico, mais fortemente o núcleo do átomo irá atrair o elétron, aumentando a eletronegatividade. Desta forma, </a:t>
            </a:r>
            <a:r>
              <a:rPr lang="pt-B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aumenta de baixo para cima.</a:t>
            </a:r>
          </a:p>
          <a:p>
            <a:endParaRPr lang="pt-BR" sz="2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um período:</a:t>
            </a: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Quanto menor o raio atômico, mais fortemente o núcleo do átomo irar atrair o elétron, aumentando a eletronegatividade. Desta forma, </a:t>
            </a:r>
            <a:r>
              <a:rPr lang="pt-B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aumenta da esquerda para a direita.</a:t>
            </a:r>
          </a:p>
        </p:txBody>
      </p:sp>
    </p:spTree>
    <p:extLst>
      <p:ext uri="{BB962C8B-B14F-4D97-AF65-F5344CB8AC3E}">
        <p14:creationId xmlns:p14="http://schemas.microsoft.com/office/powerpoint/2010/main" val="30039597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55720" y="747713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Variação da Eletronegatividade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E6F6655-B5BC-4FC5-A3AD-8BD3198A0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546" y="2339992"/>
            <a:ext cx="6662965" cy="382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456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55720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Eletropositividade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467639" y="2434804"/>
            <a:ext cx="8282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É a capacidade que um átomo possui de se afastar de seus elétrons mais externos, em comparação a outro átomo, na formação de uma substância composta.</a:t>
            </a:r>
          </a:p>
        </p:txBody>
      </p:sp>
    </p:spTree>
    <p:extLst>
      <p:ext uri="{BB962C8B-B14F-4D97-AF65-F5344CB8AC3E}">
        <p14:creationId xmlns:p14="http://schemas.microsoft.com/office/powerpoint/2010/main" val="32524097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55720" y="682090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Variação da Eletropositividade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467640" y="3429000"/>
            <a:ext cx="8282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Quanto </a:t>
            </a:r>
            <a:r>
              <a:rPr lang="pt-B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maior o raio atômico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, menor será a atração do núcleo pelos elétrons do nível de energia mais externo e, portanto, </a:t>
            </a:r>
            <a:r>
              <a:rPr lang="pt-B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maior será a eletropositividade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35326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Tabela Periódica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DF76AD9-D3C3-44FF-93A3-3A52446186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5"/>
          <a:stretch/>
        </p:blipFill>
        <p:spPr>
          <a:xfrm>
            <a:off x="1006412" y="3429000"/>
            <a:ext cx="5402314" cy="3028503"/>
          </a:xfrm>
          <a:prstGeom prst="rect">
            <a:avLst/>
          </a:prstGeom>
        </p:spPr>
      </p:pic>
      <p:sp>
        <p:nvSpPr>
          <p:cNvPr id="3" name="Chave Direita 2">
            <a:extLst>
              <a:ext uri="{FF2B5EF4-FFF2-40B4-BE49-F238E27FC236}">
                <a16:creationId xmlns:a16="http://schemas.microsoft.com/office/drawing/2014/main" id="{CFEEB3EF-2C21-4846-8615-B18E34499059}"/>
              </a:ext>
            </a:extLst>
          </p:cNvPr>
          <p:cNvSpPr/>
          <p:nvPr/>
        </p:nvSpPr>
        <p:spPr>
          <a:xfrm>
            <a:off x="6585243" y="3585036"/>
            <a:ext cx="478302" cy="194356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B68313-B8BB-43AC-A8A4-0676D4CB7EF2}"/>
              </a:ext>
            </a:extLst>
          </p:cNvPr>
          <p:cNvSpPr txBox="1"/>
          <p:nvPr/>
        </p:nvSpPr>
        <p:spPr>
          <a:xfrm>
            <a:off x="7240062" y="4587533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7 períodos</a:t>
            </a:r>
          </a:p>
          <a:p>
            <a:pPr algn="ctr"/>
            <a:r>
              <a:rPr lang="pt-BR" dirty="0"/>
              <a:t>(linhas)</a:t>
            </a:r>
          </a:p>
        </p:txBody>
      </p:sp>
      <p:sp>
        <p:nvSpPr>
          <p:cNvPr id="5" name="Chave Direita 4">
            <a:extLst>
              <a:ext uri="{FF2B5EF4-FFF2-40B4-BE49-F238E27FC236}">
                <a16:creationId xmlns:a16="http://schemas.microsoft.com/office/drawing/2014/main" id="{B3A35B32-AD63-4105-9011-8F340DEBA49A}"/>
              </a:ext>
            </a:extLst>
          </p:cNvPr>
          <p:cNvSpPr/>
          <p:nvPr/>
        </p:nvSpPr>
        <p:spPr>
          <a:xfrm rot="16200000">
            <a:off x="3572245" y="537525"/>
            <a:ext cx="401821" cy="480512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4341539-57EF-4466-AD19-F9394E8DC05A}"/>
              </a:ext>
            </a:extLst>
          </p:cNvPr>
          <p:cNvSpPr txBox="1"/>
          <p:nvPr/>
        </p:nvSpPr>
        <p:spPr>
          <a:xfrm>
            <a:off x="2549903" y="2276280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18 colunas (famílias)</a:t>
            </a:r>
          </a:p>
        </p:txBody>
      </p:sp>
    </p:spTree>
    <p:extLst>
      <p:ext uri="{BB962C8B-B14F-4D97-AF65-F5344CB8AC3E}">
        <p14:creationId xmlns:p14="http://schemas.microsoft.com/office/powerpoint/2010/main" val="31139205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55720" y="682090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Variação da Eletropositividade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562E8B6-EFB0-41D4-B131-BA621EF4D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749" y="2350579"/>
            <a:ext cx="5966501" cy="401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373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Tabela Periódica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C708DDC-81DB-46D8-B796-146315425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0" y="2443685"/>
            <a:ext cx="5366824" cy="3220095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6056788" y="2530238"/>
            <a:ext cx="28524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METAIS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NÃO-METAIS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SEMI-METAIS ou METALÓIDES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GASES NOBRES</a:t>
            </a:r>
          </a:p>
        </p:txBody>
      </p:sp>
    </p:spTree>
    <p:extLst>
      <p:ext uri="{BB962C8B-B14F-4D97-AF65-F5344CB8AC3E}">
        <p14:creationId xmlns:p14="http://schemas.microsoft.com/office/powerpoint/2010/main" val="31523106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Metais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467640" y="2156484"/>
            <a:ext cx="7758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Sólidos nas CATP, exceto o Hg;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Brilhantes;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Bons condutores térmicos e elétricos;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Dúcteis;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Tendem a perder elétrons nas transformações químicas;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BEBC512-6A0A-45E5-B17A-E2307FE13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88" y="4546462"/>
            <a:ext cx="4894823" cy="15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079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Não-metais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467640" y="2156484"/>
            <a:ext cx="7758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Não-maleáveis;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Não são bons condutores de calor nem eletricidade;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Tendem a ganhar elétrons nas reações químicas;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6945544-5A03-4A40-9604-17ED42F1C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45" y="4127580"/>
            <a:ext cx="2171040" cy="162828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0553297-0A8B-4E3E-8CB6-94DED0D29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91" y="4127580"/>
            <a:ext cx="2442422" cy="162828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1DE5A0D-A883-4830-8475-95145DCB0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19" y="4127580"/>
            <a:ext cx="3086741" cy="16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180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 err="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Semi-metais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467640" y="2434804"/>
            <a:ext cx="7758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Possuem propriedades intermediárias entre os metais e não-metais.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FD244D3-CCD7-44AF-9680-77818A609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0" y="3417721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041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Períodos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467640" y="2434804"/>
            <a:ext cx="813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Elementos de um mesmo período apresentam o mesmo número de níveis energéticos ao redor do núcleo.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E12A38-9596-4A4E-B776-4FA37B254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25" y="3593021"/>
            <a:ext cx="3434935" cy="257298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AE49216-C242-4D79-B15E-06C50FA78A0D}"/>
              </a:ext>
            </a:extLst>
          </p:cNvPr>
          <p:cNvSpPr txBox="1"/>
          <p:nvPr/>
        </p:nvSpPr>
        <p:spPr>
          <a:xfrm>
            <a:off x="1336431" y="4279348"/>
            <a:ext cx="343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 figura representa um átomo de qual elemento químico?</a:t>
            </a:r>
          </a:p>
        </p:txBody>
      </p:sp>
    </p:spTree>
    <p:extLst>
      <p:ext uri="{BB962C8B-B14F-4D97-AF65-F5344CB8AC3E}">
        <p14:creationId xmlns:p14="http://schemas.microsoft.com/office/powerpoint/2010/main" val="38575620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Famílias ou grupos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42F2D6-189F-4404-A176-633D96A3093E}"/>
              </a:ext>
            </a:extLst>
          </p:cNvPr>
          <p:cNvSpPr txBox="1"/>
          <p:nvPr/>
        </p:nvSpPr>
        <p:spPr>
          <a:xfrm>
            <a:off x="467640" y="2434804"/>
            <a:ext cx="8136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Elementos de uma mesma família apresentam propriedades semelhantes.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Tendência a reação com água;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Tendência a ganhar (</a:t>
            </a:r>
            <a:r>
              <a:rPr lang="pt-BR" sz="24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redução</a:t>
            </a:r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) ou perder (</a:t>
            </a:r>
            <a:r>
              <a:rPr lang="pt-BR" sz="24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oxidação</a:t>
            </a:r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) elétrons;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Baixa reatividade;</a:t>
            </a:r>
          </a:p>
        </p:txBody>
      </p:sp>
    </p:spTree>
    <p:extLst>
      <p:ext uri="{BB962C8B-B14F-4D97-AF65-F5344CB8AC3E}">
        <p14:creationId xmlns:p14="http://schemas.microsoft.com/office/powerpoint/2010/main" val="25578259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2237</TotalTime>
  <Words>793</Words>
  <Application>Microsoft Office PowerPoint</Application>
  <PresentationFormat>Apresentação na tela (4:3)</PresentationFormat>
  <Paragraphs>147</Paragraphs>
  <Slides>30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StarSymbol</vt:lpstr>
      <vt:lpstr>Times New Roman</vt:lpstr>
      <vt:lpstr>Malha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ninho</dc:creator>
  <dc:description/>
  <cp:lastModifiedBy>Jr</cp:lastModifiedBy>
  <cp:revision>297</cp:revision>
  <dcterms:created xsi:type="dcterms:W3CDTF">2014-10-16T01:47:54Z</dcterms:created>
  <dcterms:modified xsi:type="dcterms:W3CDTF">2020-03-11T21:33:34Z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