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334" r:id="rId6"/>
    <p:sldId id="268" r:id="rId7"/>
    <p:sldId id="260" r:id="rId8"/>
    <p:sldId id="345" r:id="rId9"/>
    <p:sldId id="346" r:id="rId10"/>
    <p:sldId id="347" r:id="rId11"/>
    <p:sldId id="349" r:id="rId12"/>
    <p:sldId id="350" r:id="rId13"/>
  </p:sldIdLst>
  <p:sldSz cx="12188825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0D6"/>
    <a:srgbClr val="F995E4"/>
    <a:srgbClr val="394404"/>
    <a:srgbClr val="5F6F0F"/>
    <a:srgbClr val="718412"/>
    <a:srgbClr val="65741A"/>
    <a:srgbClr val="70811D"/>
    <a:srgbClr val="7B8D1F"/>
    <a:srgbClr val="839721"/>
    <a:srgbClr val="95A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h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v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Forma Liv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Espaço Reservado para o Número do Slid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t-BR"/>
              <a:t>Clique no ícone para adicionar uma imagem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has à esqu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v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ente.ifrn.edu.br/cristianecruz/Materiais%20de%20Aula/2017/4o-ano-alimentos-matutino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3544" y="3235133"/>
            <a:ext cx="9383396" cy="841939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400" b="1" dirty="0">
                <a:latin typeface="Georgia Pro" panose="020B0604020202020204" pitchFamily="18" charset="0"/>
              </a:rPr>
              <a:t>EXEMPLO PARA ATIVIDADE 2</a:t>
            </a:r>
            <a:endParaRPr lang="pt-br" sz="4400" b="1" dirty="0">
              <a:latin typeface="Georgia Pro" panose="020B0604020202020204" pitchFamily="18" charset="0"/>
            </a:endParaRPr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88E38282-39A4-48B4-A486-BB50FF18E147}"/>
              </a:ext>
            </a:extLst>
          </p:cNvPr>
          <p:cNvSpPr txBox="1">
            <a:spLocks/>
          </p:cNvSpPr>
          <p:nvPr/>
        </p:nvSpPr>
        <p:spPr>
          <a:xfrm>
            <a:off x="4438228" y="4797152"/>
            <a:ext cx="4986169" cy="1289642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 cap="all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9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>
                <a:solidFill>
                  <a:schemeClr val="tx1"/>
                </a:solidFill>
              </a:rPr>
              <a:t>TEACHER:</a:t>
            </a:r>
          </a:p>
          <a:p>
            <a:r>
              <a:rPr lang="pt-BR" sz="3500" cap="none" dirty="0"/>
              <a:t>Cristiane de Brito Cruz</a:t>
            </a:r>
            <a:endParaRPr lang="pt-br" sz="3500" cap="none" dirty="0"/>
          </a:p>
        </p:txBody>
      </p:sp>
      <p:pic>
        <p:nvPicPr>
          <p:cNvPr id="1026" name="Picture 2" descr="Resultado de imagem para logo ifrn">
            <a:extLst>
              <a:ext uri="{FF2B5EF4-FFF2-40B4-BE49-F238E27FC236}">
                <a16:creationId xmlns:a16="http://schemas.microsoft.com/office/drawing/2014/main" id="{9A37EFCF-584E-4FD4-A6DC-0D7669FD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524" y="151099"/>
            <a:ext cx="1370528" cy="183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Texto&#10;&#10;Descrição gerada automaticamente com confiança média">
            <a:extLst>
              <a:ext uri="{FF2B5EF4-FFF2-40B4-BE49-F238E27FC236}">
                <a16:creationId xmlns:a16="http://schemas.microsoft.com/office/drawing/2014/main" id="{32262C4A-6B0E-4663-B0A5-930E300CA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85" y="151099"/>
            <a:ext cx="4017299" cy="183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3772" y="620688"/>
            <a:ext cx="576064" cy="5000461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909836" y="284857"/>
            <a:ext cx="11089232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2100" dirty="0">
                <a:latin typeface="Comic Sans MS" panose="030F0702030302020204" pitchFamily="66" charset="0"/>
              </a:rPr>
              <a:t>Cada grupo das apresentações da série irá escolher outro grupo e solicitar o texto, as cenas, os slides para realizar esta atividade.</a:t>
            </a:r>
          </a:p>
          <a:p>
            <a:pPr>
              <a:spcBef>
                <a:spcPts val="0"/>
              </a:spcBef>
              <a:buFontTx/>
              <a:buNone/>
            </a:pPr>
            <a:endParaRPr lang="pt-BR" altLang="pt-BR" sz="2100" dirty="0">
              <a:latin typeface="Comic Sans MS" panose="030F0702030302020204" pitchFamily="66" charset="0"/>
            </a:endParaRPr>
          </a:p>
          <a:p>
            <a:pPr marL="514350" indent="-514350"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Assista os vídeos sobre o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tense </a:t>
            </a:r>
            <a:r>
              <a:rPr lang="pt-BR" altLang="pt-BR" sz="2100" dirty="0">
                <a:latin typeface="Comic Sans MS" panose="030F0702030302020204" pitchFamily="66" charset="0"/>
              </a:rPr>
              <a:t>e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colocados lá no </a:t>
            </a:r>
            <a:r>
              <a:rPr lang="pt-BR" altLang="pt-BR" sz="2100" dirty="0" err="1">
                <a:latin typeface="Comic Sans MS" panose="030F0702030302020204" pitchFamily="66" charset="0"/>
              </a:rPr>
              <a:t>classroom</a:t>
            </a:r>
            <a:r>
              <a:rPr lang="pt-BR" altLang="pt-BR" sz="2100" dirty="0">
                <a:latin typeface="Comic Sans MS" panose="030F0702030302020204" pitchFamily="66" charset="0"/>
              </a:rPr>
              <a:t>. Faça uma tabela resumindo o que cada vídeo trouxe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sobre o conteúdo </a:t>
            </a:r>
            <a:r>
              <a:rPr lang="pt-BR" altLang="pt-BR" sz="2100" dirty="0">
                <a:latin typeface="Comic Sans MS" panose="030F0702030302020204" pitchFamily="66" charset="0"/>
              </a:rPr>
              <a:t>e em vez de dar exemplos do vídeo traga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exemplos da série </a:t>
            </a:r>
            <a:r>
              <a:rPr lang="pt-BR" altLang="pt-BR" sz="2100" dirty="0">
                <a:latin typeface="Comic Sans MS" panose="030F0702030302020204" pitchFamily="66" charset="0"/>
              </a:rPr>
              <a:t>(tanto usando o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simple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quanto com o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você pode também elaborar frases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a partir das cenas</a:t>
            </a:r>
            <a:r>
              <a:rPr lang="pt-BR" altLang="pt-BR" sz="2100" dirty="0">
                <a:latin typeface="Comic Sans MS" panose="030F0702030302020204" pitchFamily="66" charset="0"/>
              </a:rPr>
              <a:t>).</a:t>
            </a:r>
          </a:p>
          <a:p>
            <a:pPr marL="514350" indent="-514350">
              <a:spcBef>
                <a:spcPts val="0"/>
              </a:spcBef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Separe numa tabela as formas de passado encontradas (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simple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,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of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to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be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,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100" dirty="0">
                <a:latin typeface="Comic Sans MS" panose="030F0702030302020204" pitchFamily="66" charset="0"/>
              </a:rPr>
              <a:t>) etc. e faça as forma que faltam (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afirmativa, negativa e interrogativa</a:t>
            </a:r>
            <a:r>
              <a:rPr lang="pt-BR" altLang="pt-BR" sz="2100" dirty="0">
                <a:latin typeface="Comic Sans MS" panose="030F0702030302020204" pitchFamily="66" charset="0"/>
              </a:rPr>
              <a:t>).</a:t>
            </a:r>
          </a:p>
          <a:p>
            <a:pPr marL="514350" indent="-514350">
              <a:spcBef>
                <a:spcPts val="0"/>
              </a:spcBef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Separe apenas os exemplos que contém verbos regulares e veja se tem algum que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altera a escrita </a:t>
            </a:r>
            <a:r>
              <a:rPr lang="pt-BR" altLang="pt-BR" sz="2100" dirty="0">
                <a:latin typeface="Comic Sans MS" panose="030F0702030302020204" pitchFamily="66" charset="0"/>
              </a:rPr>
              <a:t>ao acrescentar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2100" dirty="0">
                <a:latin typeface="Comic Sans MS" panose="030F0702030302020204" pitchFamily="66" charset="0"/>
              </a:rPr>
              <a:t>, explique por que alterou segundo as regras que estudamos. </a:t>
            </a:r>
          </a:p>
          <a:p>
            <a:pPr marL="514350" indent="-514350">
              <a:spcBef>
                <a:spcPts val="0"/>
              </a:spcBef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Para cada verbo da questão acima coloque na tabela de pronúncia indicando se a pronúncia do –</a:t>
            </a:r>
            <a:r>
              <a:rPr lang="pt-BR" altLang="pt-BR" sz="2100" dirty="0" err="1">
                <a:latin typeface="Comic Sans MS" panose="030F0702030302020204" pitchFamily="66" charset="0"/>
              </a:rPr>
              <a:t>ed</a:t>
            </a:r>
            <a:r>
              <a:rPr lang="pt-BR" altLang="pt-BR" sz="2100" dirty="0">
                <a:latin typeface="Comic Sans MS" panose="030F0702030302020204" pitchFamily="66" charset="0"/>
              </a:rPr>
              <a:t> é /t/, /d/ ou /id/.</a:t>
            </a:r>
          </a:p>
          <a:p>
            <a:pPr marL="514350" indent="-514350">
              <a:spcBef>
                <a:spcPts val="0"/>
              </a:spcBef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Traduza o material para português.</a:t>
            </a:r>
          </a:p>
          <a:p>
            <a:pPr>
              <a:spcBef>
                <a:spcPts val="0"/>
              </a:spcBef>
            </a:pPr>
            <a:endParaRPr lang="pt-BR" altLang="pt-BR" sz="21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Obs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:</a:t>
            </a:r>
            <a:r>
              <a:rPr lang="pt-BR" altLang="pt-BR" sz="2100" dirty="0">
                <a:latin typeface="Comic Sans MS" panose="030F0702030302020204" pitchFamily="66" charset="0"/>
              </a:rPr>
              <a:t> Caso não tenha exemplos suficientes (do que os grupos trabalharam)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elabore</a:t>
            </a:r>
            <a:r>
              <a:rPr lang="pt-BR" altLang="pt-BR" sz="2100" dirty="0">
                <a:latin typeface="Comic Sans MS" panose="030F0702030302020204" pitchFamily="66" charset="0"/>
              </a:rPr>
              <a:t> a partir das cenas ou do conteúdo da série. </a:t>
            </a:r>
          </a:p>
        </p:txBody>
      </p:sp>
    </p:spTree>
    <p:extLst>
      <p:ext uri="{BB962C8B-B14F-4D97-AF65-F5344CB8AC3E}">
        <p14:creationId xmlns:p14="http://schemas.microsoft.com/office/powerpoint/2010/main" val="230951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07252" y="245952"/>
            <a:ext cx="2028588" cy="562075"/>
          </a:xfrm>
        </p:spPr>
        <p:txBody>
          <a:bodyPr rtlCol="0" anchor="b">
            <a:normAutofit fontScale="90000"/>
          </a:bodyPr>
          <a:lstStyle/>
          <a:p>
            <a:r>
              <a:rPr lang="en-US" b="1" dirty="0"/>
              <a:t>ACESSE:</a:t>
            </a:r>
          </a:p>
        </p:txBody>
      </p:sp>
      <p:pic>
        <p:nvPicPr>
          <p:cNvPr id="1026" name="Picture 2" descr="How to Speak Game of Thrones' Languages at the Dinner Table | Food &amp; Wine">
            <a:extLst>
              <a:ext uri="{FF2B5EF4-FFF2-40B4-BE49-F238E27FC236}">
                <a16:creationId xmlns:a16="http://schemas.microsoft.com/office/drawing/2014/main" id="{A6057AAA-4616-4F61-92D3-6D7E2AFDF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1" r="14435"/>
          <a:stretch/>
        </p:blipFill>
        <p:spPr bwMode="auto">
          <a:xfrm>
            <a:off x="189756" y="1076949"/>
            <a:ext cx="6310951" cy="5548771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ço Reservado para Conteúdo 13"/>
          <p:cNvSpPr>
            <a:spLocks noGrp="1"/>
          </p:cNvSpPr>
          <p:nvPr>
            <p:ph sz="half" idx="2"/>
          </p:nvPr>
        </p:nvSpPr>
        <p:spPr>
          <a:xfrm>
            <a:off x="6704624" y="2780928"/>
            <a:ext cx="5078677" cy="1775987"/>
          </a:xfrm>
        </p:spPr>
        <p:txBody>
          <a:bodyPr numCol="1" rtlCol="0">
            <a:normAutofit/>
          </a:bodyPr>
          <a:lstStyle/>
          <a:p>
            <a:pPr marL="0" indent="0">
              <a:buNone/>
            </a:pPr>
            <a:r>
              <a:rPr lang="en-US" dirty="0" err="1"/>
              <a:t>Diálogo</a:t>
            </a:r>
            <a:r>
              <a:rPr lang="en-US" dirty="0"/>
              <a:t> entre Daenerys Targaryen e Tyrion </a:t>
            </a:r>
            <a:r>
              <a:rPr lang="en-US" dirty="0" err="1"/>
              <a:t>Lanninster</a:t>
            </a:r>
            <a:r>
              <a:rPr lang="en-US" dirty="0"/>
              <a:t> (</a:t>
            </a:r>
            <a:r>
              <a:rPr lang="en-US" dirty="0" err="1"/>
              <a:t>legendas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português</a:t>
            </a:r>
            <a:r>
              <a:rPr lang="en-US" dirty="0"/>
              <a:t> 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inglês</a:t>
            </a:r>
            <a:r>
              <a:rPr lang="en-US" dirty="0"/>
              <a:t> – </a:t>
            </a:r>
            <a:r>
              <a:rPr lang="en-US" dirty="0" err="1"/>
              <a:t>assista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2 </a:t>
            </a:r>
            <a:r>
              <a:rPr lang="en-US" dirty="0" err="1"/>
              <a:t>vídeos</a:t>
            </a:r>
            <a:r>
              <a:rPr lang="en-US" dirty="0"/>
              <a:t>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657C92-649B-47A0-B8EE-7D0670AB3AF8}"/>
              </a:ext>
            </a:extLst>
          </p:cNvPr>
          <p:cNvSpPr txBox="1"/>
          <p:nvPr/>
        </p:nvSpPr>
        <p:spPr>
          <a:xfrm>
            <a:off x="2494013" y="245953"/>
            <a:ext cx="92890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dirty="0">
                <a:hlinkClick r:id="rId3"/>
              </a:rPr>
              <a:t>http://docente.ifrn.edu.br/cristianecruz/Materiais%20de%20Aula/2017/4o-ano-alimentos-matutino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81843" y="305067"/>
            <a:ext cx="1094849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pt-BR" altLang="pt-BR" sz="2500" dirty="0">
                <a:latin typeface="Comic Sans MS" panose="030F0702030302020204" pitchFamily="66" charset="0"/>
              </a:rPr>
              <a:t>Assista os vídeos sobre o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tense </a:t>
            </a:r>
            <a:r>
              <a:rPr lang="pt-BR" altLang="pt-BR" sz="2500" dirty="0">
                <a:latin typeface="Comic Sans MS" panose="030F0702030302020204" pitchFamily="66" charset="0"/>
              </a:rPr>
              <a:t>e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>
                <a:latin typeface="Comic Sans MS" panose="030F0702030302020204" pitchFamily="66" charset="0"/>
              </a:rPr>
              <a:t>da </a:t>
            </a:r>
            <a:r>
              <a:rPr lang="pt-BR" altLang="pt-BR" sz="2500" dirty="0" err="1">
                <a:latin typeface="Comic Sans MS" panose="030F0702030302020204" pitchFamily="66" charset="0"/>
              </a:rPr>
              <a:t>Profª</a:t>
            </a:r>
            <a:r>
              <a:rPr lang="pt-BR" altLang="pt-BR" sz="2500" dirty="0">
                <a:latin typeface="Comic Sans MS" panose="030F0702030302020204" pitchFamily="66" charset="0"/>
              </a:rPr>
              <a:t> Lillian Bittencourt colocados lá no </a:t>
            </a:r>
            <a:r>
              <a:rPr lang="pt-BR" altLang="pt-BR" sz="2500" dirty="0" err="1">
                <a:latin typeface="Comic Sans MS" panose="030F0702030302020204" pitchFamily="66" charset="0"/>
              </a:rPr>
              <a:t>classroom</a:t>
            </a:r>
            <a:r>
              <a:rPr lang="pt-BR" altLang="pt-BR" sz="2500" dirty="0">
                <a:latin typeface="Comic Sans MS" panose="030F0702030302020204" pitchFamily="66" charset="0"/>
              </a:rPr>
              <a:t>. Faça uma tabela resumindo o que cada vídeo trouxe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sobre o conteúdo </a:t>
            </a:r>
            <a:r>
              <a:rPr lang="pt-BR" altLang="pt-BR" sz="2500" dirty="0">
                <a:latin typeface="Comic Sans MS" panose="030F0702030302020204" pitchFamily="66" charset="0"/>
              </a:rPr>
              <a:t>e em vez de dar exemplos do vídeo traga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exemplos da série </a:t>
            </a:r>
            <a:r>
              <a:rPr lang="pt-BR" altLang="pt-BR" sz="2500" dirty="0">
                <a:latin typeface="Comic Sans MS" panose="030F0702030302020204" pitchFamily="66" charset="0"/>
              </a:rPr>
              <a:t>(tanto usando o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simple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>
                <a:latin typeface="Comic Sans MS" panose="030F0702030302020204" pitchFamily="66" charset="0"/>
              </a:rPr>
              <a:t>quanto com o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>
                <a:latin typeface="Comic Sans MS" panose="030F0702030302020204" pitchFamily="66" charset="0"/>
              </a:rPr>
              <a:t>você pode também elaborar frases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a partir das cenas</a:t>
            </a:r>
            <a:r>
              <a:rPr lang="pt-BR" altLang="pt-BR" sz="2500" dirty="0">
                <a:latin typeface="Comic Sans MS" panose="030F0702030302020204" pitchFamily="66" charset="0"/>
              </a:rPr>
              <a:t>).</a:t>
            </a:r>
          </a:p>
          <a:p>
            <a:pPr marL="514350" indent="-514350">
              <a:buFontTx/>
              <a:buAutoNum type="arabicParenR"/>
            </a:pPr>
            <a:endParaRPr lang="pt-BR" altLang="pt-BR" sz="2500" dirty="0">
              <a:latin typeface="Comic Sans MS" panose="030F0702030302020204" pitchFamily="66" charset="0"/>
            </a:endParaRPr>
          </a:p>
          <a:p>
            <a:r>
              <a:rPr lang="pt-BR" altLang="pt-BR" sz="2500" b="1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Lillian Bittencourt – Canal </a:t>
            </a:r>
            <a:r>
              <a:rPr lang="pt-BR" altLang="pt-BR" sz="2500" b="1" dirty="0" err="1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English</a:t>
            </a:r>
            <a:r>
              <a:rPr lang="pt-BR" altLang="pt-BR" sz="2500" b="1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 </a:t>
            </a:r>
            <a:r>
              <a:rPr lang="pt-BR" altLang="pt-BR" sz="2500" b="1" dirty="0" err="1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Yourself</a:t>
            </a:r>
            <a:endParaRPr lang="pt-BR" altLang="pt-BR" sz="2500" b="1" dirty="0">
              <a:solidFill>
                <a:schemeClr val="bg1"/>
              </a:solidFill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r>
              <a:rPr lang="pt-BR" altLang="pt-BR" sz="2500" dirty="0">
                <a:latin typeface="Comic Sans MS" panose="030F0702030302020204" pitchFamily="66" charset="0"/>
              </a:rPr>
              <a:t>A professora diz que existem inúmeras formas de verbos no passado que são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irregulares</a:t>
            </a:r>
            <a:r>
              <a:rPr lang="pt-BR" altLang="pt-BR" sz="2500" dirty="0">
                <a:latin typeface="Comic Sans MS" panose="030F0702030302020204" pitchFamily="66" charset="0"/>
              </a:rPr>
              <a:t> (aqueles que não fazem o passado com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2500" dirty="0">
                <a:latin typeface="Comic Sans MS" panose="030F0702030302020204" pitchFamily="66" charset="0"/>
              </a:rPr>
              <a:t>):</a:t>
            </a:r>
          </a:p>
          <a:p>
            <a:endParaRPr lang="pt-BR" altLang="pt-BR" sz="2500" b="1" dirty="0">
              <a:solidFill>
                <a:schemeClr val="bg1"/>
              </a:solidFill>
              <a:highlight>
                <a:srgbClr val="00FFFF"/>
              </a:highlight>
              <a:latin typeface="Comic Sans MS" panose="030F0702030302020204" pitchFamily="66" charset="0"/>
            </a:endParaRPr>
          </a:p>
          <a:p>
            <a:r>
              <a:rPr lang="pt-BR" altLang="pt-BR" sz="2500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Exemplos do vídeo (</a:t>
            </a:r>
            <a:r>
              <a:rPr lang="pt-BR" altLang="pt-BR" sz="2500" b="1" dirty="0" err="1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Daenerys</a:t>
            </a:r>
            <a:r>
              <a:rPr lang="pt-BR" altLang="pt-BR" sz="2500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 e </a:t>
            </a:r>
            <a:r>
              <a:rPr lang="pt-BR" altLang="pt-BR" sz="2500" b="1" dirty="0" err="1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Tyrion</a:t>
            </a:r>
            <a:r>
              <a:rPr lang="pt-BR" altLang="pt-BR" sz="2500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):</a:t>
            </a:r>
          </a:p>
          <a:p>
            <a:r>
              <a:rPr lang="pt-BR" altLang="pt-BR" sz="2500" dirty="0" err="1">
                <a:latin typeface="Comic Sans MS" panose="030F0702030302020204" pitchFamily="66" charset="0"/>
              </a:rPr>
              <a:t>Daenerys</a:t>
            </a:r>
            <a:r>
              <a:rPr lang="pt-BR" altLang="pt-BR" sz="2500" dirty="0">
                <a:latin typeface="Comic Sans MS" panose="030F0702030302020204" pitchFamily="66" charset="0"/>
              </a:rPr>
              <a:t> fala: “I </a:t>
            </a:r>
            <a:r>
              <a:rPr lang="pt-BR" altLang="pt-BR" sz="2500" dirty="0" err="1">
                <a:latin typeface="Comic Sans MS" panose="030F0702030302020204" pitchFamily="66" charset="0"/>
              </a:rPr>
              <a:t>know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what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my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father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pt-BR" altLang="pt-BR" sz="2500" dirty="0">
                <a:latin typeface="Comic Sans MS" panose="030F0702030302020204" pitchFamily="66" charset="0"/>
              </a:rPr>
              <a:t>, </a:t>
            </a:r>
            <a:r>
              <a:rPr lang="pt-BR" altLang="pt-BR" sz="2500" dirty="0" err="1">
                <a:latin typeface="Comic Sans MS" panose="030F0702030302020204" pitchFamily="66" charset="0"/>
              </a:rPr>
              <a:t>what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he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did</a:t>
            </a:r>
            <a:r>
              <a:rPr lang="pt-BR" altLang="pt-BR" sz="2500" dirty="0">
                <a:latin typeface="Comic Sans MS" panose="030F0702030302020204" pitchFamily="66" charset="0"/>
              </a:rPr>
              <a:t>.”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  (Eu sei o que meu pai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era</a:t>
            </a:r>
            <a:r>
              <a:rPr lang="pt-BR" altLang="pt-BR" sz="2500" dirty="0">
                <a:latin typeface="Comic Sans MS" panose="030F0702030302020204" pitchFamily="66" charset="0"/>
              </a:rPr>
              <a:t>, o que ele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fez</a:t>
            </a:r>
            <a:r>
              <a:rPr lang="pt-BR" altLang="pt-BR" sz="2500" dirty="0">
                <a:latin typeface="Comic Sans MS" panose="030F0702030302020204" pitchFamily="66" charset="0"/>
              </a:rPr>
              <a:t>)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 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pt-BR" altLang="pt-BR" sz="2500" dirty="0">
                <a:latin typeface="Comic Sans MS" panose="030F0702030302020204" pitchFamily="66" charset="0"/>
              </a:rPr>
              <a:t> é passado do verbo “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be</a:t>
            </a:r>
            <a:r>
              <a:rPr lang="pt-BR" altLang="pt-BR" sz="2500" dirty="0">
                <a:latin typeface="Comic Sans MS" panose="030F0702030302020204" pitchFamily="66" charset="0"/>
              </a:rPr>
              <a:t>”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 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did</a:t>
            </a:r>
            <a:r>
              <a:rPr lang="pt-BR" altLang="pt-BR" sz="2500" dirty="0">
                <a:latin typeface="Comic Sans MS" panose="030F0702030302020204" pitchFamily="66" charset="0"/>
              </a:rPr>
              <a:t> é o passado do verbo “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do</a:t>
            </a:r>
            <a:r>
              <a:rPr lang="pt-BR" altLang="pt-BR" sz="2500" dirty="0"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910BE3B-C284-4354-8EFA-000745830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8486" y="928769"/>
            <a:ext cx="576064" cy="5000461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7489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66745" y="332656"/>
            <a:ext cx="11134973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500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Exemplos do vídeo (</a:t>
            </a:r>
            <a:r>
              <a:rPr lang="pt-BR" altLang="pt-BR" sz="2500" b="1" dirty="0" err="1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Daenerys</a:t>
            </a:r>
            <a:r>
              <a:rPr lang="pt-BR" altLang="pt-BR" sz="2500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 e </a:t>
            </a:r>
            <a:r>
              <a:rPr lang="pt-BR" altLang="pt-BR" sz="2500" b="1" dirty="0" err="1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Tyrion</a:t>
            </a:r>
            <a:r>
              <a:rPr lang="pt-BR" altLang="pt-BR" sz="2500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):</a:t>
            </a:r>
          </a:p>
          <a:p>
            <a:endParaRPr lang="pt-BR" altLang="pt-BR" sz="2500" dirty="0">
              <a:latin typeface="Comic Sans MS" panose="030F0702030302020204" pitchFamily="66" charset="0"/>
            </a:endParaRPr>
          </a:p>
          <a:p>
            <a:r>
              <a:rPr lang="pt-BR" altLang="pt-BR" sz="2500" dirty="0" err="1">
                <a:latin typeface="Comic Sans MS" panose="030F0702030302020204" pitchFamily="66" charset="0"/>
              </a:rPr>
              <a:t>Daenerys</a:t>
            </a:r>
            <a:r>
              <a:rPr lang="pt-BR" altLang="pt-BR" sz="2500" dirty="0">
                <a:latin typeface="Comic Sans MS" panose="030F0702030302020204" pitchFamily="66" charset="0"/>
              </a:rPr>
              <a:t> fala: “</a:t>
            </a:r>
            <a:r>
              <a:rPr lang="pt-BR" altLang="pt-BR" sz="2500" dirty="0" err="1">
                <a:latin typeface="Comic Sans MS" panose="030F0702030302020204" pitchFamily="66" charset="0"/>
              </a:rPr>
              <a:t>Jorah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sent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my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secrets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to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Varys</a:t>
            </a:r>
            <a:r>
              <a:rPr lang="pt-BR" altLang="pt-BR" sz="2500" dirty="0">
                <a:latin typeface="Comic Sans MS" panose="030F0702030302020204" pitchFamily="66" charset="0"/>
              </a:rPr>
              <a:t>. [...] For 20 Years </a:t>
            </a:r>
            <a:r>
              <a:rPr lang="pt-BR" altLang="pt-BR" sz="2500" dirty="0" err="1">
                <a:latin typeface="Comic Sans MS" panose="030F0702030302020204" pitchFamily="66" charset="0"/>
              </a:rPr>
              <a:t>the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    </a:t>
            </a:r>
            <a:r>
              <a:rPr lang="pt-BR" altLang="pt-BR" sz="2500" dirty="0" err="1">
                <a:latin typeface="Comic Sans MS" panose="030F0702030302020204" pitchFamily="66" charset="0"/>
              </a:rPr>
              <a:t>spider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oversaw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the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campaign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to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find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and</a:t>
            </a:r>
            <a:r>
              <a:rPr lang="pt-BR" altLang="pt-BR" sz="2500" dirty="0">
                <a:latin typeface="Comic Sans MS" panose="030F0702030302020204" pitchFamily="66" charset="0"/>
              </a:rPr>
              <a:t> kill me.”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   (</a:t>
            </a:r>
            <a:r>
              <a:rPr lang="pt-BR" altLang="pt-BR" sz="2500" dirty="0" err="1">
                <a:latin typeface="Comic Sans MS" panose="030F0702030302020204" pitchFamily="66" charset="0"/>
              </a:rPr>
              <a:t>Jorah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enviou</a:t>
            </a:r>
            <a:r>
              <a:rPr lang="pt-BR" altLang="pt-BR" sz="2500" dirty="0">
                <a:latin typeface="Comic Sans MS" panose="030F0702030302020204" pitchFamily="66" charset="0"/>
              </a:rPr>
              <a:t> meus segredos à </a:t>
            </a:r>
            <a:r>
              <a:rPr lang="pt-BR" altLang="pt-BR" sz="2500" dirty="0" err="1">
                <a:latin typeface="Comic Sans MS" panose="030F0702030302020204" pitchFamily="66" charset="0"/>
              </a:rPr>
              <a:t>Varys</a:t>
            </a:r>
            <a:r>
              <a:rPr lang="pt-BR" altLang="pt-BR" sz="2500" dirty="0">
                <a:latin typeface="Comic Sans MS" panose="030F0702030302020204" pitchFamily="66" charset="0"/>
              </a:rPr>
              <a:t>. [...] Por 20 anos, a 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   aranha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supervisionou</a:t>
            </a:r>
            <a:r>
              <a:rPr lang="pt-BR" altLang="pt-BR" sz="2500" dirty="0">
                <a:latin typeface="Comic Sans MS" panose="030F0702030302020204" pitchFamily="66" charset="0"/>
              </a:rPr>
              <a:t> a campanha para me encontrar e me 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   matar)</a:t>
            </a:r>
          </a:p>
          <a:p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                      </a:t>
            </a:r>
          </a:p>
          <a:p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                     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sent</a:t>
            </a:r>
            <a:r>
              <a:rPr lang="pt-BR" altLang="pt-BR" sz="2500" dirty="0">
                <a:latin typeface="Comic Sans MS" panose="030F0702030302020204" pitchFamily="66" charset="0"/>
              </a:rPr>
              <a:t> é passado do verbo “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send</a:t>
            </a:r>
            <a:r>
              <a:rPr lang="pt-BR" altLang="pt-BR" sz="2500" dirty="0">
                <a:latin typeface="Comic Sans MS" panose="030F0702030302020204" pitchFamily="66" charset="0"/>
              </a:rPr>
              <a:t>”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 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oversaw</a:t>
            </a:r>
            <a:r>
              <a:rPr lang="pt-BR" altLang="pt-BR" sz="2500" dirty="0">
                <a:latin typeface="Comic Sans MS" panose="030F0702030302020204" pitchFamily="66" charset="0"/>
              </a:rPr>
              <a:t> é o passado do verbo “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oversee</a:t>
            </a:r>
            <a:r>
              <a:rPr lang="pt-BR" altLang="pt-BR" sz="2500" dirty="0">
                <a:latin typeface="Comic Sans MS" panose="030F0702030302020204" pitchFamily="66" charset="0"/>
              </a:rPr>
              <a:t>”</a:t>
            </a:r>
          </a:p>
          <a:p>
            <a:endParaRPr lang="pt-BR" altLang="pt-BR" sz="2500" dirty="0">
              <a:latin typeface="Comic Sans MS" panose="030F0702030302020204" pitchFamily="66" charset="0"/>
            </a:endParaRPr>
          </a:p>
          <a:p>
            <a:r>
              <a:rPr lang="pt-BR" altLang="pt-BR" sz="2500" dirty="0" err="1">
                <a:latin typeface="Comic Sans MS" panose="030F0702030302020204" pitchFamily="66" charset="0"/>
              </a:rPr>
              <a:t>Tyrion</a:t>
            </a:r>
            <a:r>
              <a:rPr lang="pt-BR" altLang="pt-BR" sz="2500" dirty="0">
                <a:latin typeface="Comic Sans MS" panose="030F0702030302020204" pitchFamily="66" charset="0"/>
              </a:rPr>
              <a:t> fala: “He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did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what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he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had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to</a:t>
            </a:r>
            <a:r>
              <a:rPr lang="pt-BR" altLang="pt-BR" sz="2500" dirty="0">
                <a:latin typeface="Comic Sans MS" panose="030F0702030302020204" pitchFamily="66" charset="0"/>
              </a:rPr>
              <a:t> do </a:t>
            </a:r>
            <a:r>
              <a:rPr lang="pt-BR" altLang="pt-BR" sz="2500" dirty="0" err="1">
                <a:latin typeface="Comic Sans MS" panose="030F0702030302020204" pitchFamily="66" charset="0"/>
              </a:rPr>
              <a:t>to</a:t>
            </a:r>
            <a:r>
              <a:rPr lang="pt-BR" altLang="pt-BR" sz="2500" dirty="0"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latin typeface="Comic Sans MS" panose="030F0702030302020204" pitchFamily="66" charset="0"/>
              </a:rPr>
              <a:t>survive</a:t>
            </a:r>
            <a:r>
              <a:rPr lang="pt-BR" altLang="pt-BR" sz="2500" dirty="0">
                <a:latin typeface="Comic Sans MS" panose="030F0702030302020204" pitchFamily="66" charset="0"/>
              </a:rPr>
              <a:t>.”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(Ele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fez</a:t>
            </a:r>
            <a:r>
              <a:rPr lang="pt-BR" altLang="pt-BR" sz="2500" dirty="0">
                <a:latin typeface="Comic Sans MS" panose="030F0702030302020204" pitchFamily="66" charset="0"/>
              </a:rPr>
              <a:t> o que ele 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tinha</a:t>
            </a:r>
            <a:r>
              <a:rPr lang="pt-BR" altLang="pt-BR" sz="2500" dirty="0">
                <a:latin typeface="Comic Sans MS" panose="030F0702030302020204" pitchFamily="66" charset="0"/>
              </a:rPr>
              <a:t> que fazer para </a:t>
            </a:r>
          </a:p>
          <a:p>
            <a:r>
              <a:rPr lang="pt-BR" altLang="pt-BR" sz="2500" dirty="0">
                <a:latin typeface="Comic Sans MS" panose="030F0702030302020204" pitchFamily="66" charset="0"/>
              </a:rPr>
              <a:t>                     sobreviver.)</a:t>
            </a:r>
          </a:p>
          <a:p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                  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did</a:t>
            </a:r>
            <a:r>
              <a:rPr lang="pt-BR" altLang="pt-BR" sz="2500" dirty="0">
                <a:latin typeface="Comic Sans MS" panose="030F0702030302020204" pitchFamily="66" charset="0"/>
              </a:rPr>
              <a:t> é o passado do verbo “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do</a:t>
            </a:r>
            <a:r>
              <a:rPr lang="pt-BR" altLang="pt-BR" sz="2500" dirty="0">
                <a:latin typeface="Comic Sans MS" panose="030F0702030302020204" pitchFamily="66" charset="0"/>
              </a:rPr>
              <a:t>”</a:t>
            </a:r>
          </a:p>
          <a:p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                  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had</a:t>
            </a:r>
            <a:r>
              <a:rPr lang="pt-BR" altLang="pt-BR" sz="2500" dirty="0">
                <a:latin typeface="Comic Sans MS" panose="030F0702030302020204" pitchFamily="66" charset="0"/>
              </a:rPr>
              <a:t> é passado do verbo “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have</a:t>
            </a:r>
            <a:r>
              <a:rPr lang="pt-BR" altLang="pt-BR" sz="2500" dirty="0">
                <a:latin typeface="Comic Sans MS" panose="030F0702030302020204" pitchFamily="66" charset="0"/>
              </a:rPr>
              <a:t>”</a:t>
            </a:r>
          </a:p>
          <a:p>
            <a:endParaRPr lang="pt-BR" altLang="pt-BR" sz="2500" dirty="0">
              <a:latin typeface="Comic Sans MS" panose="030F0702030302020204" pitchFamily="66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5597C6-FADE-4697-B16C-CD23F07D1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8486" y="928769"/>
            <a:ext cx="576064" cy="5000461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  <p:pic>
        <p:nvPicPr>
          <p:cNvPr id="2050" name="Picture 2" descr="Game of Thrones: Temporada 8, episódio 5 - recapitulando - Cultura - Estadão">
            <a:extLst>
              <a:ext uri="{FF2B5EF4-FFF2-40B4-BE49-F238E27FC236}">
                <a16:creationId xmlns:a16="http://schemas.microsoft.com/office/drawing/2014/main" id="{3AD8FC23-6927-41DF-BA49-B75457CA8D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92"/>
          <a:stretch/>
        </p:blipFill>
        <p:spPr bwMode="auto">
          <a:xfrm>
            <a:off x="866745" y="1556792"/>
            <a:ext cx="2186361" cy="301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ame of Thrones: 20 coisas erradas com Tyrion Lannister que todos  escolhemos ignorar - listas 2022">
            <a:extLst>
              <a:ext uri="{FF2B5EF4-FFF2-40B4-BE49-F238E27FC236}">
                <a16:creationId xmlns:a16="http://schemas.microsoft.com/office/drawing/2014/main" id="{FD5DAA7A-E033-4951-8AEE-56499A6B5C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09" r="8407"/>
          <a:stretch/>
        </p:blipFill>
        <p:spPr bwMode="auto">
          <a:xfrm>
            <a:off x="9135719" y="2708920"/>
            <a:ext cx="2607534" cy="365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80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22852" y="181957"/>
            <a:ext cx="85371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Exemplos do vídeo (</a:t>
            </a:r>
            <a:r>
              <a:rPr lang="pt-BR" altLang="pt-BR" b="1" dirty="0" err="1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Daenerys</a:t>
            </a:r>
            <a:r>
              <a:rPr lang="pt-BR" altLang="pt-BR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 e </a:t>
            </a:r>
            <a:r>
              <a:rPr lang="pt-BR" altLang="pt-BR" b="1" dirty="0" err="1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Tyrion</a:t>
            </a:r>
            <a:r>
              <a:rPr lang="pt-BR" altLang="pt-BR" b="1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):</a:t>
            </a:r>
          </a:p>
          <a:p>
            <a:endParaRPr lang="pt-BR" altLang="pt-BR" dirty="0">
              <a:latin typeface="Comic Sans MS" panose="030F0702030302020204" pitchFamily="66" charset="0"/>
            </a:endParaRPr>
          </a:p>
          <a:p>
            <a:r>
              <a:rPr lang="pt-BR" altLang="pt-BR" dirty="0" err="1">
                <a:latin typeface="Comic Sans MS" panose="030F0702030302020204" pitchFamily="66" charset="0"/>
              </a:rPr>
              <a:t>Tyrion</a:t>
            </a:r>
            <a:r>
              <a:rPr lang="pt-BR" altLang="pt-BR" dirty="0">
                <a:latin typeface="Comic Sans MS" panose="030F0702030302020204" pitchFamily="66" charset="0"/>
              </a:rPr>
              <a:t> fala: “</a:t>
            </a:r>
            <a:r>
              <a:rPr lang="pt-BR" altLang="pt-BR" dirty="0" err="1">
                <a:latin typeface="Comic Sans MS" panose="030F0702030302020204" pitchFamily="66" charset="0"/>
              </a:rPr>
              <a:t>If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you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chop</a:t>
            </a:r>
            <a:r>
              <a:rPr lang="pt-BR" altLang="pt-BR" dirty="0">
                <a:latin typeface="Comic Sans MS" panose="030F0702030302020204" pitchFamily="66" charset="0"/>
              </a:rPr>
              <a:t> off </a:t>
            </a:r>
            <a:r>
              <a:rPr lang="pt-BR" altLang="pt-BR" dirty="0" err="1">
                <a:latin typeface="Comic Sans MS" panose="030F0702030302020204" pitchFamily="66" charset="0"/>
              </a:rPr>
              <a:t>my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head</a:t>
            </a:r>
            <a:r>
              <a:rPr lang="pt-BR" altLang="pt-BR" dirty="0">
                <a:latin typeface="Comic Sans MS" panose="030F0702030302020204" pitchFamily="66" charset="0"/>
              </a:rPr>
              <a:t>, </a:t>
            </a:r>
            <a:r>
              <a:rPr lang="pt-BR" altLang="pt-BR" dirty="0" err="1">
                <a:latin typeface="Comic Sans MS" panose="030F0702030302020204" pitchFamily="66" charset="0"/>
              </a:rPr>
              <a:t>my</a:t>
            </a:r>
            <a:r>
              <a:rPr lang="pt-BR" altLang="pt-BR" dirty="0">
                <a:latin typeface="Comic Sans MS" panose="030F0702030302020204" pitchFamily="66" charset="0"/>
              </a:rPr>
              <a:t> final </a:t>
            </a:r>
            <a:r>
              <a:rPr lang="pt-BR" altLang="pt-BR" dirty="0" err="1">
                <a:latin typeface="Comic Sans MS" panose="030F0702030302020204" pitchFamily="66" charset="0"/>
              </a:rPr>
              <a:t>days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were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interesting</a:t>
            </a:r>
            <a:r>
              <a:rPr lang="pt-BR" altLang="pt-BR" dirty="0">
                <a:latin typeface="Comic Sans MS" panose="030F0702030302020204" pitchFamily="66" charset="0"/>
              </a:rPr>
              <a:t>.”</a:t>
            </a:r>
          </a:p>
          <a:p>
            <a:r>
              <a:rPr lang="pt-BR" altLang="pt-BR" dirty="0">
                <a:latin typeface="Comic Sans MS" panose="030F0702030302020204" pitchFamily="66" charset="0"/>
              </a:rPr>
              <a:t>(Se você cortar minha cabeça fora, meus últimos dias </a:t>
            </a:r>
            <a:r>
              <a:rPr lang="pt-BR" altLang="pt-BR" dirty="0">
                <a:solidFill>
                  <a:srgbClr val="FFFF00"/>
                </a:solidFill>
                <a:latin typeface="Comic Sans MS" panose="030F0702030302020204" pitchFamily="66" charset="0"/>
              </a:rPr>
              <a:t>foram</a:t>
            </a:r>
            <a:r>
              <a:rPr lang="pt-BR" altLang="pt-BR" dirty="0">
                <a:latin typeface="Comic Sans MS" panose="030F0702030302020204" pitchFamily="66" charset="0"/>
              </a:rPr>
              <a:t> interessantes.)</a:t>
            </a:r>
          </a:p>
          <a:p>
            <a:endParaRPr lang="pt-BR" altLang="pt-BR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were</a:t>
            </a:r>
            <a:r>
              <a:rPr lang="pt-BR" altLang="pt-BR" dirty="0">
                <a:latin typeface="Comic Sans MS" panose="030F0702030302020204" pitchFamily="66" charset="0"/>
              </a:rPr>
              <a:t> é passado do verbo “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be</a:t>
            </a:r>
            <a:r>
              <a:rPr lang="pt-BR" altLang="pt-BR" dirty="0">
                <a:latin typeface="Comic Sans MS" panose="030F0702030302020204" pitchFamily="66" charset="0"/>
              </a:rPr>
              <a:t>”</a:t>
            </a:r>
          </a:p>
          <a:p>
            <a:endParaRPr lang="pt-BR" altLang="pt-BR" dirty="0">
              <a:latin typeface="Comic Sans MS" panose="030F0702030302020204" pitchFamily="66" charset="0"/>
            </a:endParaRPr>
          </a:p>
          <a:p>
            <a:r>
              <a:rPr lang="pt-BR" altLang="pt-BR" dirty="0" err="1">
                <a:latin typeface="Comic Sans MS" panose="030F0702030302020204" pitchFamily="66" charset="0"/>
              </a:rPr>
              <a:t>Daenerys</a:t>
            </a:r>
            <a:r>
              <a:rPr lang="pt-BR" altLang="pt-BR" dirty="0">
                <a:latin typeface="Comic Sans MS" panose="030F0702030302020204" pitchFamily="66" charset="0"/>
              </a:rPr>
              <a:t> fala: “I 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fought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so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that</a:t>
            </a:r>
            <a:r>
              <a:rPr lang="pt-BR" altLang="pt-BR" dirty="0">
                <a:latin typeface="Comic Sans MS" panose="030F0702030302020204" pitchFamily="66" charset="0"/>
              </a:rPr>
              <a:t> no </a:t>
            </a:r>
            <a:r>
              <a:rPr lang="pt-BR" altLang="pt-BR" dirty="0" err="1">
                <a:latin typeface="Comic Sans MS" panose="030F0702030302020204" pitchFamily="66" charset="0"/>
              </a:rPr>
              <a:t>child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born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into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Slaver’s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Bay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would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ever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know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what</a:t>
            </a:r>
            <a:r>
              <a:rPr lang="pt-BR" altLang="pt-BR" dirty="0">
                <a:latin typeface="Comic Sans MS" panose="030F0702030302020204" pitchFamily="66" charset="0"/>
              </a:rPr>
              <a:t> it 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meant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to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be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bought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latin typeface="Comic Sans MS" panose="030F0702030302020204" pitchFamily="66" charset="0"/>
              </a:rPr>
              <a:t>or</a:t>
            </a:r>
            <a:r>
              <a:rPr lang="pt-BR" altLang="pt-BR" dirty="0">
                <a:latin typeface="Comic Sans MS" panose="030F0702030302020204" pitchFamily="66" charset="0"/>
              </a:rPr>
              <a:t> 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sold</a:t>
            </a:r>
            <a:r>
              <a:rPr lang="pt-BR" altLang="pt-BR" dirty="0">
                <a:latin typeface="Comic Sans MS" panose="030F0702030302020204" pitchFamily="66" charset="0"/>
              </a:rPr>
              <a:t>”</a:t>
            </a:r>
          </a:p>
          <a:p>
            <a:r>
              <a:rPr lang="pt-BR" altLang="pt-BR" dirty="0">
                <a:latin typeface="Comic Sans MS" panose="030F0702030302020204" pitchFamily="66" charset="0"/>
              </a:rPr>
              <a:t>(Eu </a:t>
            </a:r>
            <a:r>
              <a:rPr lang="pt-BR" altLang="pt-BR" dirty="0">
                <a:solidFill>
                  <a:srgbClr val="FFFF00"/>
                </a:solidFill>
                <a:latin typeface="Comic Sans MS" panose="030F0702030302020204" pitchFamily="66" charset="0"/>
              </a:rPr>
              <a:t>lutei</a:t>
            </a:r>
            <a:r>
              <a:rPr lang="pt-BR" altLang="pt-BR" dirty="0">
                <a:latin typeface="Comic Sans MS" panose="030F0702030302020204" pitchFamily="66" charset="0"/>
              </a:rPr>
              <a:t> para que nenhuma criança da Baia dos Escravos jamais soubesse o que </a:t>
            </a:r>
            <a:r>
              <a:rPr lang="pt-BR" altLang="pt-BR" dirty="0">
                <a:solidFill>
                  <a:srgbClr val="FFFF00"/>
                </a:solidFill>
                <a:latin typeface="Comic Sans MS" panose="030F0702030302020204" pitchFamily="66" charset="0"/>
              </a:rPr>
              <a:t>significava</a:t>
            </a:r>
            <a:r>
              <a:rPr lang="pt-BR" altLang="pt-BR" dirty="0">
                <a:latin typeface="Comic Sans MS" panose="030F0702030302020204" pitchFamily="66" charset="0"/>
              </a:rPr>
              <a:t> ser </a:t>
            </a:r>
            <a:r>
              <a:rPr lang="pt-BR" altLang="pt-BR" dirty="0">
                <a:solidFill>
                  <a:srgbClr val="FFFF00"/>
                </a:solidFill>
                <a:latin typeface="Comic Sans MS" panose="030F0702030302020204" pitchFamily="66" charset="0"/>
              </a:rPr>
              <a:t>comprada</a:t>
            </a:r>
            <a:r>
              <a:rPr lang="pt-BR" altLang="pt-BR" dirty="0">
                <a:latin typeface="Comic Sans MS" panose="030F0702030302020204" pitchFamily="66" charset="0"/>
              </a:rPr>
              <a:t> ou </a:t>
            </a:r>
            <a:r>
              <a:rPr lang="pt-BR" altLang="pt-BR" dirty="0">
                <a:solidFill>
                  <a:srgbClr val="FFFF00"/>
                </a:solidFill>
                <a:latin typeface="Comic Sans MS" panose="030F0702030302020204" pitchFamily="66" charset="0"/>
              </a:rPr>
              <a:t>vendida</a:t>
            </a:r>
            <a:r>
              <a:rPr lang="pt-BR" altLang="pt-BR" dirty="0">
                <a:latin typeface="Comic Sans MS" panose="030F0702030302020204" pitchFamily="66" charset="0"/>
              </a:rPr>
              <a:t>)</a:t>
            </a:r>
          </a:p>
          <a:p>
            <a:endParaRPr lang="pt-BR" altLang="pt-BR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fought</a:t>
            </a:r>
            <a:r>
              <a:rPr lang="pt-BR" altLang="pt-BR" dirty="0">
                <a:latin typeface="Comic Sans MS" panose="030F0702030302020204" pitchFamily="66" charset="0"/>
              </a:rPr>
              <a:t> é passado de “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fight</a:t>
            </a:r>
            <a:r>
              <a:rPr lang="pt-BR" altLang="pt-BR" dirty="0">
                <a:latin typeface="Comic Sans MS" panose="030F0702030302020204" pitchFamily="66" charset="0"/>
              </a:rPr>
              <a:t>”; 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meant</a:t>
            </a:r>
            <a:r>
              <a:rPr lang="pt-BR" altLang="pt-BR" dirty="0">
                <a:latin typeface="Comic Sans MS" panose="030F0702030302020204" pitchFamily="66" charset="0"/>
              </a:rPr>
              <a:t> é passado de “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mean</a:t>
            </a:r>
            <a:r>
              <a:rPr lang="pt-BR" altLang="pt-BR" dirty="0">
                <a:latin typeface="Comic Sans MS" panose="030F0702030302020204" pitchFamily="66" charset="0"/>
              </a:rPr>
              <a:t>”;</a:t>
            </a:r>
          </a:p>
          <a:p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bought</a:t>
            </a:r>
            <a:r>
              <a:rPr lang="pt-BR" altLang="pt-BR" dirty="0">
                <a:latin typeface="Comic Sans MS" panose="030F0702030302020204" pitchFamily="66" charset="0"/>
              </a:rPr>
              <a:t> é particípio de “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buy</a:t>
            </a:r>
            <a:r>
              <a:rPr lang="pt-BR" altLang="pt-BR" dirty="0">
                <a:latin typeface="Comic Sans MS" panose="030F0702030302020204" pitchFamily="66" charset="0"/>
              </a:rPr>
              <a:t>”; 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sold</a:t>
            </a:r>
            <a:r>
              <a:rPr lang="pt-BR" altLang="pt-BR" dirty="0">
                <a:latin typeface="Comic Sans MS" panose="030F0702030302020204" pitchFamily="66" charset="0"/>
              </a:rPr>
              <a:t> é particípio de “</a:t>
            </a:r>
            <a:r>
              <a:rPr lang="pt-BR" altLang="pt-BR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sell</a:t>
            </a:r>
            <a:r>
              <a:rPr lang="pt-BR" altLang="pt-BR" dirty="0"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006592-5B8A-4876-A2DE-8CD470A01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8486" y="928769"/>
            <a:ext cx="576064" cy="5000461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  <p:pic>
        <p:nvPicPr>
          <p:cNvPr id="3074" name="Picture 2" descr="Emilia Clarke° ♡ on Instagram: “Beautiful Daenerys ❤️ 🔼 🔽 #emiliaclarke  #khaleesi #asoiaf … | Emilia clarke, Targaryen aesthetic, Emilia clarke  daenerys targaryen">
            <a:extLst>
              <a:ext uri="{FF2B5EF4-FFF2-40B4-BE49-F238E27FC236}">
                <a16:creationId xmlns:a16="http://schemas.microsoft.com/office/drawing/2014/main" id="{23CC0794-BA81-464E-A3DA-0F1EFC762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58" y="3450032"/>
            <a:ext cx="2570381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embre toda a jornada de Tyrion Lannister em 'Game of Thrones' - Revista  Galileu | Especial Game of Thrones">
            <a:extLst>
              <a:ext uri="{FF2B5EF4-FFF2-40B4-BE49-F238E27FC236}">
                <a16:creationId xmlns:a16="http://schemas.microsoft.com/office/drawing/2014/main" id="{A588FE12-CC10-4580-BE03-750EBDE0DB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5" r="7900"/>
          <a:stretch/>
        </p:blipFill>
        <p:spPr bwMode="auto">
          <a:xfrm>
            <a:off x="9359957" y="201957"/>
            <a:ext cx="257038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83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1197868" y="548679"/>
            <a:ext cx="10225136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t-BR" altLang="pt-BR" sz="2500" dirty="0">
                <a:latin typeface="Comic Sans MS" panose="030F0702030302020204" pitchFamily="66" charset="0"/>
              </a:rPr>
              <a:t>2) Separe numa tabela as formas de passado encontradas (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simple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,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of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to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be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,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5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500" dirty="0">
                <a:latin typeface="Comic Sans MS" panose="030F0702030302020204" pitchFamily="66" charset="0"/>
              </a:rPr>
              <a:t>) etc. e faça as forma que faltam (</a:t>
            </a:r>
            <a:r>
              <a:rPr lang="pt-BR" altLang="pt-BR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afirmativa, negativa e interrogativa</a:t>
            </a:r>
            <a:r>
              <a:rPr lang="pt-BR" altLang="pt-BR" sz="2500" dirty="0">
                <a:latin typeface="Comic Sans MS" panose="030F0702030302020204" pitchFamily="66" charset="0"/>
              </a:rPr>
              <a:t>).</a:t>
            </a: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4A0CBC88-8CB5-473E-8854-8220DF496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86977"/>
              </p:ext>
            </p:extLst>
          </p:nvPr>
        </p:nvGraphicFramePr>
        <p:xfrm>
          <a:off x="261764" y="2132856"/>
          <a:ext cx="1166529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85365431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92405619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970582813"/>
                    </a:ext>
                  </a:extLst>
                </a:gridCol>
                <a:gridCol w="4032447">
                  <a:extLst>
                    <a:ext uri="{9D8B030D-6E8A-4147-A177-3AD203B41FA5}">
                      <a16:colId xmlns:a16="http://schemas.microsoft.com/office/drawing/2014/main" val="3189131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SIMPLE 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PAST OF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PAST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0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2200" b="1" dirty="0" err="1">
                          <a:latin typeface="Comic Sans MS" panose="030F0702030302020204" pitchFamily="66" charset="0"/>
                        </a:rPr>
                        <a:t>Affirmative</a:t>
                      </a:r>
                      <a:endParaRPr lang="pt-BR" altLang="pt-BR" sz="2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I </a:t>
                      </a:r>
                      <a:r>
                        <a:rPr lang="pt-BR" altLang="pt-BR" sz="2200" dirty="0" err="1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kill</a:t>
                      </a:r>
                      <a:r>
                        <a:rPr lang="pt-BR" altLang="pt-BR" sz="2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ed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my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father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[...]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my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final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days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were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interesting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.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Varys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was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travell</a:t>
                      </a:r>
                      <a:r>
                        <a:rPr lang="pt-BR" sz="2200" kern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ing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Tyrion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before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Jorah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came. (frase inventada)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68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b="1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I </a:t>
                      </a:r>
                      <a:r>
                        <a:rPr lang="pt-BR" altLang="pt-BR" sz="2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didn’t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kill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my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father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[...]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my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final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days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weren’t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interesting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.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Varys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wasn’t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travell</a:t>
                      </a:r>
                      <a:r>
                        <a:rPr lang="pt-BR" sz="2200" kern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ing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Tyrion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before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Jorah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came. 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74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b="1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Interrogative</a:t>
                      </a:r>
                      <a:endParaRPr lang="pt-BR" sz="2200" b="1" kern="1200" dirty="0">
                        <a:solidFill>
                          <a:schemeClr val="dk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kern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Did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I kill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my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father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2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Were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my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final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days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altLang="pt-BR" sz="2200" dirty="0" err="1">
                          <a:latin typeface="Comic Sans MS" panose="030F0702030302020204" pitchFamily="66" charset="0"/>
                        </a:rPr>
                        <a:t>interesting</a:t>
                      </a:r>
                      <a:r>
                        <a:rPr lang="pt-BR" altLang="pt-BR" sz="2200" dirty="0">
                          <a:latin typeface="Comic Sans MS" panose="030F0702030302020204" pitchFamily="66" charset="0"/>
                        </a:rPr>
                        <a:t>?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kern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Was</a:t>
                      </a:r>
                      <a:r>
                        <a:rPr lang="pt-BR" sz="2200" kern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Varys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travell</a:t>
                      </a:r>
                      <a:r>
                        <a:rPr lang="pt-BR" sz="2200" kern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ing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Tyrion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before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200" kern="1200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Jorah</a:t>
                      </a:r>
                      <a:r>
                        <a:rPr lang="pt-BR" sz="2200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came? </a:t>
                      </a:r>
                      <a:r>
                        <a:rPr lang="pt-BR" sz="22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34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9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809260" y="140595"/>
            <a:ext cx="1118980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2500" dirty="0">
                <a:latin typeface="Comic Sans MS" panose="030F0702030302020204" pitchFamily="66" charset="0"/>
              </a:rPr>
              <a:t>3) </a:t>
            </a:r>
            <a:r>
              <a:rPr lang="pt-BR" altLang="pt-BR" sz="2800" dirty="0">
                <a:latin typeface="Comic Sans MS" panose="030F0702030302020204" pitchFamily="66" charset="0"/>
              </a:rPr>
              <a:t>Separe apenas os exemplos que contém verbos </a:t>
            </a:r>
            <a:r>
              <a:rPr lang="pt-BR" altLang="pt-B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regulares</a:t>
            </a:r>
            <a:r>
              <a:rPr lang="pt-BR" altLang="pt-BR" sz="2800" dirty="0">
                <a:latin typeface="Comic Sans MS" panose="030F0702030302020204" pitchFamily="66" charset="0"/>
              </a:rPr>
              <a:t> e veja se tem algum que </a:t>
            </a:r>
            <a:r>
              <a:rPr lang="pt-BR" altLang="pt-B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altera a escrita </a:t>
            </a:r>
            <a:r>
              <a:rPr lang="pt-BR" altLang="pt-BR" sz="2800" dirty="0">
                <a:latin typeface="Comic Sans MS" panose="030F0702030302020204" pitchFamily="66" charset="0"/>
              </a:rPr>
              <a:t>ao acrescentar </a:t>
            </a:r>
            <a:r>
              <a:rPr lang="pt-BR" altLang="pt-B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pt-BR" altLang="pt-BR" sz="28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2800" dirty="0">
                <a:latin typeface="Comic Sans MS" panose="030F0702030302020204" pitchFamily="66" charset="0"/>
              </a:rPr>
              <a:t>, explique por que alterou segundo as regras que estudamos. </a:t>
            </a:r>
          </a:p>
          <a:p>
            <a:pPr>
              <a:spcBef>
                <a:spcPts val="0"/>
              </a:spcBef>
            </a:pPr>
            <a:endParaRPr lang="pt-BR" altLang="pt-B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E625C8-70E6-4B6E-9610-CB3495C29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450608"/>
              </p:ext>
            </p:extLst>
          </p:nvPr>
        </p:nvGraphicFramePr>
        <p:xfrm>
          <a:off x="499508" y="1484784"/>
          <a:ext cx="11189807" cy="511359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629047">
                  <a:extLst>
                    <a:ext uri="{9D8B030D-6E8A-4147-A177-3AD203B41FA5}">
                      <a16:colId xmlns:a16="http://schemas.microsoft.com/office/drawing/2014/main" val="302986914"/>
                    </a:ext>
                  </a:extLst>
                </a:gridCol>
                <a:gridCol w="556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OBSERVAÇÕES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decide-decid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ed</a:t>
                      </a:r>
                      <a:endParaRPr lang="pt-BR" sz="24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pt-BR" sz="2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Verbos com final </a:t>
                      </a:r>
                      <a:r>
                        <a:rPr lang="pt-BR" sz="2400" b="0" i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–e </a:t>
                      </a:r>
                      <a:r>
                        <a:rPr lang="pt-BR" sz="2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acrescentam apenas </a:t>
                      </a:r>
                      <a:r>
                        <a:rPr lang="pt-BR" sz="2400" b="0" i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  <a:r>
                        <a:rPr lang="pt-BR" sz="2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passado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sentence-sentenc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agree-agre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convince-convinc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600" b="0" i="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1881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seize-seiz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11847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change-chang</a:t>
                      </a:r>
                      <a:r>
                        <a:rPr lang="pt-BR" sz="2400" b="1" kern="1200" dirty="0" err="1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3807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marri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Verbos com final </a:t>
                      </a:r>
                      <a:r>
                        <a:rPr lang="pt-BR" sz="2400" b="0" i="0" kern="1200" dirty="0" err="1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consoante+y</a:t>
                      </a:r>
                      <a:r>
                        <a:rPr lang="pt-BR" sz="2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trocam o </a:t>
                      </a:r>
                      <a:r>
                        <a:rPr lang="pt-BR" sz="2400" b="0" i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pt-BR" sz="2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 </a:t>
                      </a:r>
                      <a:r>
                        <a:rPr lang="pt-BR" sz="2400" b="0" i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pt-BR" sz="2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ao acrescentar </a:t>
                      </a:r>
                      <a:r>
                        <a:rPr lang="pt-BR" sz="2400" b="0" i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t-BR" sz="2400" b="0" i="0" kern="1200" dirty="0" err="1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400" b="0" i="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67801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kill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earn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loath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end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slaughter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murder</a:t>
                      </a:r>
                      <a:r>
                        <a:rPr lang="en-US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banish</a:t>
                      </a:r>
                      <a:r>
                        <a:rPr lang="pt-BR" sz="2400" b="1" kern="1200" dirty="0" err="1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 tem qualquer alteração na escrita ao acrescentar –ed.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3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05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809260" y="140595"/>
            <a:ext cx="111898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t-BR" altLang="pt-BR" sz="2500" dirty="0">
                <a:latin typeface="Comic Sans MS" panose="030F0702030302020204" pitchFamily="66" charset="0"/>
              </a:rPr>
              <a:t>4) </a:t>
            </a:r>
            <a:r>
              <a:rPr lang="pt-BR" altLang="pt-BR" sz="2800" dirty="0">
                <a:latin typeface="Comic Sans MS" panose="030F0702030302020204" pitchFamily="66" charset="0"/>
              </a:rPr>
              <a:t>Para cada verbo </a:t>
            </a:r>
            <a:r>
              <a:rPr lang="pt-BR" altLang="pt-B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regular</a:t>
            </a:r>
            <a:r>
              <a:rPr lang="pt-BR" altLang="pt-BR" sz="2800" dirty="0">
                <a:latin typeface="Comic Sans MS" panose="030F0702030302020204" pitchFamily="66" charset="0"/>
              </a:rPr>
              <a:t> da questão acima coloque na tabela de pronúncia indicando se a pronúncia do –</a:t>
            </a:r>
            <a:r>
              <a:rPr lang="pt-BR" altLang="pt-BR" sz="2800" dirty="0" err="1">
                <a:latin typeface="Comic Sans MS" panose="030F0702030302020204" pitchFamily="66" charset="0"/>
              </a:rPr>
              <a:t>ed</a:t>
            </a:r>
            <a:r>
              <a:rPr lang="pt-BR" altLang="pt-BR" sz="2800" dirty="0">
                <a:latin typeface="Comic Sans MS" panose="030F0702030302020204" pitchFamily="66" charset="0"/>
              </a:rPr>
              <a:t> é /t/, /d/ ou /id/.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E625C8-70E6-4B6E-9610-CB3495C29D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7271" y="1241027"/>
          <a:ext cx="10729195" cy="414539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04358">
                  <a:extLst>
                    <a:ext uri="{9D8B030D-6E8A-4147-A177-3AD203B41FA5}">
                      <a16:colId xmlns:a16="http://schemas.microsoft.com/office/drawing/2014/main" val="30298691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422896325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067891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75409619"/>
                    </a:ext>
                  </a:extLst>
                </a:gridCol>
                <a:gridCol w="828093">
                  <a:extLst>
                    <a:ext uri="{9D8B030D-6E8A-4147-A177-3AD203B41FA5}">
                      <a16:colId xmlns:a16="http://schemas.microsoft.com/office/drawing/2014/main" val="3775592476"/>
                    </a:ext>
                  </a:extLst>
                </a:gridCol>
              </a:tblGrid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/t/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/t/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decid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end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kill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convinc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sentenc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seiz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earn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slaughter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1881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agre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murder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11847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loath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banish</a:t>
                      </a:r>
                      <a:r>
                        <a:rPr lang="pt-BR" sz="2800" b="1" kern="1200" dirty="0" err="1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3807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marri</a:t>
                      </a:r>
                      <a:r>
                        <a:rPr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</a:t>
                      </a:r>
                      <a:r>
                        <a:rPr lang="pt-BR" sz="2800" b="1" kern="1200" dirty="0" err="1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913193"/>
                  </a:ext>
                </a:extLst>
              </a:tr>
            </a:tbl>
          </a:graphicData>
        </a:graphic>
      </p:graphicFrame>
      <p:pic>
        <p:nvPicPr>
          <p:cNvPr id="8" name="Picture 4" descr="Check Icon Png #331364 - Free Icons Library">
            <a:extLst>
              <a:ext uri="{FF2B5EF4-FFF2-40B4-BE49-F238E27FC236}">
                <a16:creationId xmlns:a16="http://schemas.microsoft.com/office/drawing/2014/main" id="{F7F07852-3BEF-4706-B6E4-352DEFA10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526" y="1531345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heck Icon Png #331364 - Free Icons Library">
            <a:extLst>
              <a:ext uri="{FF2B5EF4-FFF2-40B4-BE49-F238E27FC236}">
                <a16:creationId xmlns:a16="http://schemas.microsoft.com/office/drawing/2014/main" id="{A1914CA1-211E-4539-BADA-E2207CF85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143" y="2035401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heck Icon Png #331364 - Free Icons Library">
            <a:extLst>
              <a:ext uri="{FF2B5EF4-FFF2-40B4-BE49-F238E27FC236}">
                <a16:creationId xmlns:a16="http://schemas.microsoft.com/office/drawing/2014/main" id="{2FCE08E3-EF5A-421D-A98B-B9806ED6F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063" y="2568395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heck Icon Png #331364 - Free Icons Library">
            <a:extLst>
              <a:ext uri="{FF2B5EF4-FFF2-40B4-BE49-F238E27FC236}">
                <a16:creationId xmlns:a16="http://schemas.microsoft.com/office/drawing/2014/main" id="{577B6A6F-7893-49C1-8C6A-D812E7B5B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630" y="304951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heck Icon Png #331364 - Free Icons Library">
            <a:extLst>
              <a:ext uri="{FF2B5EF4-FFF2-40B4-BE49-F238E27FC236}">
                <a16:creationId xmlns:a16="http://schemas.microsoft.com/office/drawing/2014/main" id="{E0E7066A-F5D8-4AAD-98D1-71865F32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980" y="360664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heck Icon Png #331364 - Free Icons Library">
            <a:extLst>
              <a:ext uri="{FF2B5EF4-FFF2-40B4-BE49-F238E27FC236}">
                <a16:creationId xmlns:a16="http://schemas.microsoft.com/office/drawing/2014/main" id="{2C1553D7-D0B9-455E-9EC0-2A50D8038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063" y="411850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heck Icon Png #331364 - Free Icons Library">
            <a:extLst>
              <a:ext uri="{FF2B5EF4-FFF2-40B4-BE49-F238E27FC236}">
                <a16:creationId xmlns:a16="http://schemas.microsoft.com/office/drawing/2014/main" id="{308DB9A3-3DA5-4B11-A40F-F68A71632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630" y="4529871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heck Icon Png #331364 - Free Icons Library">
            <a:extLst>
              <a:ext uri="{FF2B5EF4-FFF2-40B4-BE49-F238E27FC236}">
                <a16:creationId xmlns:a16="http://schemas.microsoft.com/office/drawing/2014/main" id="{FE12735A-6358-464A-B62D-736AECF1F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557" y="1526953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heck Icon Png #331364 - Free Icons Library">
            <a:extLst>
              <a:ext uri="{FF2B5EF4-FFF2-40B4-BE49-F238E27FC236}">
                <a16:creationId xmlns:a16="http://schemas.microsoft.com/office/drawing/2014/main" id="{D5AD7730-5809-4C7F-AA6A-7BA2F0234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493" y="2035401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heck Icon Png #331364 - Free Icons Library">
            <a:extLst>
              <a:ext uri="{FF2B5EF4-FFF2-40B4-BE49-F238E27FC236}">
                <a16:creationId xmlns:a16="http://schemas.microsoft.com/office/drawing/2014/main" id="{37590601-F6C5-4206-B0D7-6F170683E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025" y="259085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heck Icon Png #331364 - Free Icons Library">
            <a:extLst>
              <a:ext uri="{FF2B5EF4-FFF2-40B4-BE49-F238E27FC236}">
                <a16:creationId xmlns:a16="http://schemas.microsoft.com/office/drawing/2014/main" id="{978E5142-49CF-4AA0-B4E8-A17168A55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862" y="307807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heck Icon Png #331364 - Free Icons Library">
            <a:extLst>
              <a:ext uri="{FF2B5EF4-FFF2-40B4-BE49-F238E27FC236}">
                <a16:creationId xmlns:a16="http://schemas.microsoft.com/office/drawing/2014/main" id="{C486FBE4-2CC8-47FC-8075-1526CDBB5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212" y="360664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heck Icon Png #331364 - Free Icons Library">
            <a:extLst>
              <a:ext uri="{FF2B5EF4-FFF2-40B4-BE49-F238E27FC236}">
                <a16:creationId xmlns:a16="http://schemas.microsoft.com/office/drawing/2014/main" id="{3E0ACB4F-70E3-44E3-BB13-31031C570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35" y="415084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heck Icon Png #331364 - Free Icons Library">
            <a:extLst>
              <a:ext uri="{FF2B5EF4-FFF2-40B4-BE49-F238E27FC236}">
                <a16:creationId xmlns:a16="http://schemas.microsoft.com/office/drawing/2014/main" id="{6F579EAB-E7B3-40A3-A6AB-88B5DD9DE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362" y="465281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A1B33326-1518-4D85-996B-58E1F4349D5B}"/>
              </a:ext>
            </a:extLst>
          </p:cNvPr>
          <p:cNvSpPr txBox="1"/>
          <p:nvPr/>
        </p:nvSpPr>
        <p:spPr>
          <a:xfrm>
            <a:off x="117748" y="5378939"/>
            <a:ext cx="12071077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t-BR" altLang="pt-BR" sz="2300" dirty="0">
                <a:latin typeface="Comic Sans MS" panose="030F0702030302020204" pitchFamily="66" charset="0"/>
              </a:rPr>
              <a:t>4) Traduza o material para português.</a:t>
            </a:r>
          </a:p>
          <a:p>
            <a:pPr>
              <a:spcBef>
                <a:spcPts val="0"/>
              </a:spcBef>
            </a:pPr>
            <a:r>
              <a:rPr lang="pt-BR" altLang="pt-BR" sz="23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Obs</a:t>
            </a:r>
            <a:r>
              <a:rPr lang="pt-BR" altLang="pt-BR" sz="2300" dirty="0">
                <a:solidFill>
                  <a:srgbClr val="FFFF00"/>
                </a:solidFill>
                <a:latin typeface="Comic Sans MS" panose="030F0702030302020204" pitchFamily="66" charset="0"/>
              </a:rPr>
              <a:t>:</a:t>
            </a:r>
            <a:r>
              <a:rPr lang="pt-BR" altLang="pt-BR" sz="2300" dirty="0">
                <a:latin typeface="Comic Sans MS" panose="030F0702030302020204" pitchFamily="66" charset="0"/>
              </a:rPr>
              <a:t> Caso não tenha exemplos suficientes no material da série que vocês irão analisar </a:t>
            </a:r>
            <a:r>
              <a:rPr lang="pt-BR" altLang="pt-BR" sz="2300" dirty="0">
                <a:solidFill>
                  <a:srgbClr val="FFFF00"/>
                </a:solidFill>
                <a:latin typeface="Comic Sans MS" panose="030F0702030302020204" pitchFamily="66" charset="0"/>
              </a:rPr>
              <a:t>elabore/construa frases, exemplos</a:t>
            </a:r>
            <a:r>
              <a:rPr lang="pt-BR" altLang="pt-BR" sz="2300" dirty="0">
                <a:latin typeface="Comic Sans MS" panose="030F0702030302020204" pitchFamily="66" charset="0"/>
              </a:rPr>
              <a:t> a partir das cenas ou do conteúdo da série.</a:t>
            </a:r>
          </a:p>
        </p:txBody>
      </p:sp>
    </p:spTree>
    <p:extLst>
      <p:ext uri="{BB962C8B-B14F-4D97-AF65-F5344CB8AC3E}">
        <p14:creationId xmlns:p14="http://schemas.microsoft.com/office/powerpoint/2010/main" val="323199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nologi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www.w3.org/XML/1998/namespace"/>
    <ds:schemaRef ds:uri="http://purl.org/dc/terms/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TF02787990</Template>
  <TotalTime>2986</TotalTime>
  <Words>984</Words>
  <Application>Microsoft Office PowerPoint</Application>
  <PresentationFormat>Personalizar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Georgia Pro</vt:lpstr>
      <vt:lpstr>Tecnologia 16x9</vt:lpstr>
      <vt:lpstr>EXEMPLO PARA ATIVIDADE 2</vt:lpstr>
      <vt:lpstr> ACTIVITY</vt:lpstr>
      <vt:lpstr>ACESSE:</vt:lpstr>
      <vt:lpstr> ACTIVITY</vt:lpstr>
      <vt:lpstr> ACTIVITY</vt:lpstr>
      <vt:lpstr> ACTIVITY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ericy nelson</dc:creator>
  <cp:lastModifiedBy>Cristiane de Brito Cruz</cp:lastModifiedBy>
  <cp:revision>94</cp:revision>
  <dcterms:created xsi:type="dcterms:W3CDTF">2019-03-31T20:45:30Z</dcterms:created>
  <dcterms:modified xsi:type="dcterms:W3CDTF">2022-04-06T00:39:14Z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