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74" r:id="rId13"/>
    <p:sldId id="280" r:id="rId14"/>
    <p:sldId id="281" r:id="rId15"/>
    <p:sldId id="282" r:id="rId16"/>
    <p:sldId id="270" r:id="rId17"/>
    <p:sldId id="269" r:id="rId18"/>
    <p:sldId id="271" r:id="rId19"/>
    <p:sldId id="272" r:id="rId20"/>
    <p:sldId id="273" r:id="rId21"/>
    <p:sldId id="276" r:id="rId22"/>
    <p:sldId id="283" r:id="rId23"/>
    <p:sldId id="25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E2AF1AE-F0B6-40D9-B657-3622438F11F8}" type="datetimeFigureOut">
              <a:rPr lang="pt-BR" smtClean="0"/>
              <a:t>01/04/2019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C3C2F34-74F6-4EE6-B804-B8A78CAE1579}" type="slidenum">
              <a:rPr lang="pt-BR" smtClean="0"/>
              <a:t>‹nº›</a:t>
            </a:fld>
            <a:endParaRPr lang="pt-B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4430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F1AE-F0B6-40D9-B657-3622438F11F8}" type="datetimeFigureOut">
              <a:rPr lang="pt-BR" smtClean="0"/>
              <a:t>01/04/2019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2F34-74F6-4EE6-B804-B8A78CAE15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563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F1AE-F0B6-40D9-B657-3622438F11F8}" type="datetimeFigureOut">
              <a:rPr lang="pt-BR" smtClean="0"/>
              <a:t>01/04/2019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2F34-74F6-4EE6-B804-B8A78CAE15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2005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F1AE-F0B6-40D9-B657-3622438F11F8}" type="datetimeFigureOut">
              <a:rPr lang="pt-BR" smtClean="0"/>
              <a:t>01/04/2019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2F34-74F6-4EE6-B804-B8A78CAE1579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7262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F1AE-F0B6-40D9-B657-3622438F11F8}" type="datetimeFigureOut">
              <a:rPr lang="pt-BR" smtClean="0"/>
              <a:t>01/04/2019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2F34-74F6-4EE6-B804-B8A78CAE15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046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F1AE-F0B6-40D9-B657-3622438F11F8}" type="datetimeFigureOut">
              <a:rPr lang="pt-BR" smtClean="0"/>
              <a:t>01/04/2019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2F34-74F6-4EE6-B804-B8A78CAE15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9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F1AE-F0B6-40D9-B657-3622438F11F8}" type="datetimeFigureOut">
              <a:rPr lang="pt-BR" smtClean="0"/>
              <a:t>01/04/2019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2F34-74F6-4EE6-B804-B8A78CAE15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3246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F1AE-F0B6-40D9-B657-3622438F11F8}" type="datetimeFigureOut">
              <a:rPr lang="pt-BR" smtClean="0"/>
              <a:t>01/04/2019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2F34-74F6-4EE6-B804-B8A78CAE15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1974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F1AE-F0B6-40D9-B657-3622438F11F8}" type="datetimeFigureOut">
              <a:rPr lang="pt-BR" smtClean="0"/>
              <a:t>01/04/2019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2F34-74F6-4EE6-B804-B8A78CAE15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25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F1AE-F0B6-40D9-B657-3622438F11F8}" type="datetimeFigureOut">
              <a:rPr lang="pt-BR" smtClean="0"/>
              <a:t>01/04/2019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2F34-74F6-4EE6-B804-B8A78CAE15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F1AE-F0B6-40D9-B657-3622438F11F8}" type="datetimeFigureOut">
              <a:rPr lang="pt-BR" smtClean="0"/>
              <a:t>01/04/2019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2F34-74F6-4EE6-B804-B8A78CAE15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08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F1AE-F0B6-40D9-B657-3622438F11F8}" type="datetimeFigureOut">
              <a:rPr lang="pt-BR" smtClean="0"/>
              <a:t>01/04/2019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2F34-74F6-4EE6-B804-B8A78CAE15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15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F1AE-F0B6-40D9-B657-3622438F11F8}" type="datetimeFigureOut">
              <a:rPr lang="pt-BR" smtClean="0"/>
              <a:t>01/04/2019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2F34-74F6-4EE6-B804-B8A78CAE15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48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F1AE-F0B6-40D9-B657-3622438F11F8}" type="datetimeFigureOut">
              <a:rPr lang="pt-BR" smtClean="0"/>
              <a:t>01/04/2019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2F34-74F6-4EE6-B804-B8A78CAE15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30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F1AE-F0B6-40D9-B657-3622438F11F8}" type="datetimeFigureOut">
              <a:rPr lang="pt-BR" smtClean="0"/>
              <a:t>01/04/2019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2F34-74F6-4EE6-B804-B8A78CAE15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518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F1AE-F0B6-40D9-B657-3622438F11F8}" type="datetimeFigureOut">
              <a:rPr lang="pt-BR" smtClean="0"/>
              <a:t>01/04/2019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2F34-74F6-4EE6-B804-B8A78CAE15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280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F1AE-F0B6-40D9-B657-3622438F11F8}" type="datetimeFigureOut">
              <a:rPr lang="pt-BR" smtClean="0"/>
              <a:t>01/04/2019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2F34-74F6-4EE6-B804-B8A78CAE15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29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E2AF1AE-F0B6-40D9-B657-3622438F11F8}" type="datetimeFigureOut">
              <a:rPr lang="pt-BR" smtClean="0"/>
              <a:t>01/04/2019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C3C2F34-74F6-4EE6-B804-B8A78CAE15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0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ixarseriesmp4.org/" TargetMode="External"/><Relationship Id="rId2" Type="http://schemas.openxmlformats.org/officeDocument/2006/relationships/hyperlink" Target="https://ororo.tv/p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glishlive.ef.com/pt-br/blog/o-passado-em-ingles-simple-past/" TargetMode="External"/><Relationship Id="rId5" Type="http://schemas.openxmlformats.org/officeDocument/2006/relationships/hyperlink" Target="https://www.infoescola.com/ingles/passado-simples-simple-past/" TargetMode="External"/><Relationship Id="rId4" Type="http://schemas.openxmlformats.org/officeDocument/2006/relationships/hyperlink" Target="https://www.todamateria.com.br/simple-past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F0AB97-F889-4809-BD1F-6C20A1290A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/>
              <a:t>Simple past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FF6CB5-971F-4023-A5D4-AD94C9251D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Irregular verbs, </a:t>
            </a:r>
            <a:r>
              <a:rPr lang="pt-BR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interrogative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negative forms</a:t>
            </a:r>
          </a:p>
        </p:txBody>
      </p:sp>
    </p:spTree>
    <p:extLst>
      <p:ext uri="{BB962C8B-B14F-4D97-AF65-F5344CB8AC3E}">
        <p14:creationId xmlns:p14="http://schemas.microsoft.com/office/powerpoint/2010/main" val="2178878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CC0520-4528-4046-90FB-B7381112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50" y="808383"/>
            <a:ext cx="10396882" cy="202096"/>
          </a:xfrm>
        </p:spPr>
        <p:txBody>
          <a:bodyPr>
            <a:normAutofit fontScale="90000"/>
          </a:bodyPr>
          <a:lstStyle/>
          <a:p>
            <a:r>
              <a:rPr lang="pt-BR" dirty="0"/>
              <a:t>INTERROGATIVE Form 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62F104-AD9E-4D88-8B29-76D197A039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625" y="808383"/>
            <a:ext cx="10394707" cy="473102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pt-BR" sz="2800" dirty="0"/>
              <a:t>Da mesma maneira que acontece na forma negativa, o do é o verbo auxiliar utilizado no Simple Past para as frases interrogativas.</a:t>
            </a:r>
          </a:p>
          <a:p>
            <a:pPr marL="0" indent="0" fontAlgn="base">
              <a:buNone/>
            </a:pPr>
            <a:r>
              <a:rPr lang="pt-BR" sz="2800" dirty="0"/>
              <a:t>Assim, usa-se o did (passado de do) no começo da pergunta. Veja a estrutura abaixo:</a:t>
            </a:r>
          </a:p>
          <a:p>
            <a:pPr marL="0" indent="0" fontAlgn="base">
              <a:buNone/>
            </a:pPr>
            <a:r>
              <a:rPr lang="pt-BR" sz="2800" dirty="0"/>
              <a:t>Did + sujeito + verbo principal + complemento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4871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CC0520-4528-4046-90FB-B7381112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50" y="417444"/>
            <a:ext cx="10396882" cy="927652"/>
          </a:xfrm>
        </p:spPr>
        <p:txBody>
          <a:bodyPr>
            <a:normAutofit fontScale="90000"/>
          </a:bodyPr>
          <a:lstStyle/>
          <a:p>
            <a:r>
              <a:rPr lang="pt-BR" dirty="0"/>
              <a:t>INTERROGATIVE Form 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62F104-AD9E-4D88-8B29-76D197A039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625" y="808383"/>
            <a:ext cx="10394707" cy="4731026"/>
          </a:xfrm>
        </p:spPr>
        <p:txBody>
          <a:bodyPr>
            <a:normAutofit/>
          </a:bodyPr>
          <a:lstStyle/>
          <a:p>
            <a:r>
              <a:rPr lang="pt-BR" sz="2800" dirty="0"/>
              <a:t>EXEMPLOS DE FRASES NEGATIVAS NO PASSADO SIMPLES:</a:t>
            </a:r>
          </a:p>
          <a:p>
            <a:pPr marL="0" indent="0">
              <a:buNone/>
            </a:pPr>
            <a:endParaRPr lang="pt-BR" sz="2400" dirty="0"/>
          </a:p>
          <a:p>
            <a:pPr lvl="3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Did she like the English teacher? </a:t>
            </a:r>
          </a:p>
          <a:p>
            <a:pPr lvl="3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DID YOU LIKE THE ENGLISH LESSON?</a:t>
            </a:r>
          </a:p>
          <a:p>
            <a:pPr marL="0" indent="0">
              <a:buNone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8427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A0E214-E9D9-4068-B802-6790D9907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271" y="735495"/>
            <a:ext cx="4071729" cy="4119633"/>
          </a:xfrm>
        </p:spPr>
        <p:txBody>
          <a:bodyPr>
            <a:normAutofit/>
          </a:bodyPr>
          <a:lstStyle/>
          <a:p>
            <a:r>
              <a:rPr lang="pt-BR" sz="4400" dirty="0"/>
              <a:t>Série escolhida:</a:t>
            </a:r>
            <a:br>
              <a:rPr lang="pt-BR" sz="4400" dirty="0"/>
            </a:br>
            <a:r>
              <a:rPr lang="pt-BR" sz="4400" dirty="0">
                <a:solidFill>
                  <a:schemeClr val="tx1"/>
                </a:solidFill>
              </a:rPr>
              <a:t>13 REASONS WHY</a:t>
            </a:r>
            <a:br>
              <a:rPr lang="pt-BR" sz="4400" dirty="0"/>
            </a:br>
            <a:r>
              <a:rPr lang="pt-BR" sz="4400" dirty="0"/>
              <a:t>1ª TEMPORADA</a:t>
            </a:r>
            <a:br>
              <a:rPr lang="pt-BR" sz="4400" dirty="0"/>
            </a:br>
            <a:r>
              <a:rPr lang="pt-BR" sz="4400" dirty="0">
                <a:solidFill>
                  <a:schemeClr val="tx1"/>
                </a:solidFill>
              </a:rPr>
              <a:t>3º EPISÓDIO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2A699BB9-B1A7-422A-89B2-9E379AA9134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287" y="534050"/>
            <a:ext cx="3016488" cy="4522524"/>
          </a:xfrm>
        </p:spPr>
      </p:pic>
    </p:spTree>
    <p:extLst>
      <p:ext uri="{BB962C8B-B14F-4D97-AF65-F5344CB8AC3E}">
        <p14:creationId xmlns:p14="http://schemas.microsoft.com/office/powerpoint/2010/main" val="1245510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2A699BB9-B1A7-422A-89B2-9E379AA9134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215" y="850964"/>
            <a:ext cx="3016488" cy="4522524"/>
          </a:xfr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4E9732E7-2E2C-4AC3-978D-6C38EDC29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23" y="274982"/>
            <a:ext cx="8128000" cy="1151965"/>
          </a:xfrm>
        </p:spPr>
        <p:txBody>
          <a:bodyPr>
            <a:normAutofit fontScale="90000"/>
          </a:bodyPr>
          <a:lstStyle/>
          <a:p>
            <a:r>
              <a:rPr lang="pt-BR" dirty="0"/>
              <a:t>Verbos irregulares no past simples da cena: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863D66F-CB69-4FF5-AAC2-ADB2BD255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743578"/>
              </p:ext>
            </p:extLst>
          </p:nvPr>
        </p:nvGraphicFramePr>
        <p:xfrm>
          <a:off x="208723" y="1600200"/>
          <a:ext cx="8128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6169351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58217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/>
                        <a:t>VERBS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/>
                        <a:t>TRANSLATION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914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COLOCAR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032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SAW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430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THOUGHT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PENSAR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495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HEARD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OUVIR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370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GOT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OBTER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430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HAD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958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FAZER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280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500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723E41-1203-4584-A298-4533618B4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181243"/>
            <a:ext cx="10396882" cy="1151965"/>
          </a:xfrm>
        </p:spPr>
        <p:txBody>
          <a:bodyPr>
            <a:normAutofit/>
          </a:bodyPr>
          <a:lstStyle/>
          <a:p>
            <a:r>
              <a:rPr lang="pt-BR" sz="4400" dirty="0"/>
              <a:t>Simple past, negative </a:t>
            </a:r>
            <a:r>
              <a:rPr lang="pt-BR" sz="4400" dirty="0" err="1"/>
              <a:t>form</a:t>
            </a:r>
            <a:r>
              <a:rPr lang="pt-BR" sz="4400" dirty="0"/>
              <a:t> </a:t>
            </a:r>
            <a:r>
              <a:rPr lang="pt-BR" sz="4400" dirty="0" err="1"/>
              <a:t>on</a:t>
            </a:r>
            <a:r>
              <a:rPr lang="pt-BR" sz="4400" dirty="0"/>
              <a:t> </a:t>
            </a:r>
            <a:r>
              <a:rPr lang="pt-BR" sz="4400" dirty="0" err="1"/>
              <a:t>the</a:t>
            </a:r>
            <a:r>
              <a:rPr lang="pt-BR" sz="4400" dirty="0"/>
              <a:t> </a:t>
            </a:r>
            <a:r>
              <a:rPr lang="pt-BR" sz="4400" dirty="0" err="1"/>
              <a:t>scene</a:t>
            </a:r>
            <a:endParaRPr lang="pt-BR" sz="4400" dirty="0"/>
          </a:p>
        </p:txBody>
      </p:sp>
      <p:pic>
        <p:nvPicPr>
          <p:cNvPr id="17" name="Espaço Reservado para Conteúdo 16">
            <a:extLst>
              <a:ext uri="{FF2B5EF4-FFF2-40B4-BE49-F238E27FC236}">
                <a16:creationId xmlns:a16="http://schemas.microsoft.com/office/drawing/2014/main" id="{D707996D-0D54-4879-BA40-E9F4E54E77B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6" y="1333208"/>
            <a:ext cx="5536852" cy="3228968"/>
          </a:xfr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23731728-B931-4FE7-97CD-D46CC4198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10243"/>
            <a:ext cx="3248478" cy="189574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CB008E6-449E-491F-96C7-18909B7C4D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33208"/>
            <a:ext cx="5096586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47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723E41-1203-4584-A298-4533618B4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37" y="0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pt-BR" sz="4400" dirty="0"/>
              <a:t>Simple past, interrogative </a:t>
            </a:r>
            <a:r>
              <a:rPr lang="pt-BR" sz="4400" dirty="0" err="1"/>
              <a:t>form</a:t>
            </a:r>
            <a:r>
              <a:rPr lang="pt-BR" sz="4400" dirty="0"/>
              <a:t> </a:t>
            </a:r>
            <a:r>
              <a:rPr lang="pt-BR" sz="4400" dirty="0" err="1"/>
              <a:t>on</a:t>
            </a:r>
            <a:r>
              <a:rPr lang="pt-BR" sz="4400" dirty="0"/>
              <a:t> </a:t>
            </a:r>
            <a:r>
              <a:rPr lang="pt-BR" sz="4400" dirty="0" err="1"/>
              <a:t>the</a:t>
            </a:r>
            <a:r>
              <a:rPr lang="pt-BR" sz="4400" dirty="0"/>
              <a:t> </a:t>
            </a:r>
            <a:r>
              <a:rPr lang="pt-BR" sz="4400" dirty="0" err="1"/>
              <a:t>scene</a:t>
            </a:r>
            <a:endParaRPr lang="pt-BR" sz="44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834DFCA-708B-4B1C-A088-96FE84BD3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59" y="3191721"/>
            <a:ext cx="4639322" cy="187668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7802015-4EAF-48DE-ACC9-C0562C5EC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88" y="2953563"/>
            <a:ext cx="4925112" cy="211484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B68E61B-D772-4805-AAC5-B46794535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370" y="1365086"/>
            <a:ext cx="3515216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90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1CD702-3779-407C-A052-18E691D82F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err="1"/>
              <a:t>Questions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389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37664-F2D9-4A5B-BD7B-8F1E802FA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400" dirty="0"/>
              <a:t>1. Qual é a estrutura frasal do simple past na forma negativa? </a:t>
            </a:r>
            <a:r>
              <a:rPr lang="pt-BR" sz="4400" dirty="0">
                <a:solidFill>
                  <a:schemeClr val="tx1"/>
                </a:solidFill>
              </a:rPr>
              <a:t>(20 pontos)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3325E6-144C-42AA-9BB0-99047870403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[ a ] Did + sujeito + verbo principal + complemento.</a:t>
            </a:r>
          </a:p>
          <a:p>
            <a:r>
              <a:rPr lang="pt-BR" sz="2800" dirty="0"/>
              <a:t>[ b ] Sujeito + did + not + verbo principal+ complemento. </a:t>
            </a:r>
          </a:p>
          <a:p>
            <a:r>
              <a:rPr lang="pt-BR" sz="2800" dirty="0"/>
              <a:t>[ c ] Verbo principal + did + not.</a:t>
            </a:r>
          </a:p>
          <a:p>
            <a:r>
              <a:rPr lang="pt-BR" sz="2800" dirty="0"/>
              <a:t>[ d ] Not + did + verbo principal.</a:t>
            </a:r>
          </a:p>
        </p:txBody>
      </p:sp>
    </p:spTree>
    <p:extLst>
      <p:ext uri="{BB962C8B-B14F-4D97-AF65-F5344CB8AC3E}">
        <p14:creationId xmlns:p14="http://schemas.microsoft.com/office/powerpoint/2010/main" val="883620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37664-F2D9-4A5B-BD7B-8F1E802FA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400" dirty="0"/>
              <a:t>2. Qual é a estrutura frasal do simple past na forma interrogativa? </a:t>
            </a:r>
            <a:r>
              <a:rPr lang="pt-BR" sz="4400" dirty="0">
                <a:solidFill>
                  <a:schemeClr val="tx1"/>
                </a:solidFill>
              </a:rPr>
              <a:t>(20 pontos)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3325E6-144C-42AA-9BB0-99047870403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[ a ] Did + sujeito + verbo principal + complemento.</a:t>
            </a:r>
          </a:p>
          <a:p>
            <a:r>
              <a:rPr lang="pt-BR" sz="2800" dirty="0"/>
              <a:t>[ b ] Did + sujeito + complemento + verbo principal.</a:t>
            </a:r>
          </a:p>
          <a:p>
            <a:r>
              <a:rPr lang="pt-BR" sz="2800" dirty="0"/>
              <a:t>[ c ] Verbo principal + sujeito + Did.</a:t>
            </a:r>
          </a:p>
          <a:p>
            <a:r>
              <a:rPr lang="pt-BR" sz="2800" dirty="0"/>
              <a:t>[ d ] Complemento + did + verbo principal.</a:t>
            </a:r>
          </a:p>
        </p:txBody>
      </p:sp>
    </p:spTree>
    <p:extLst>
      <p:ext uri="{BB962C8B-B14F-4D97-AF65-F5344CB8AC3E}">
        <p14:creationId xmlns:p14="http://schemas.microsoft.com/office/powerpoint/2010/main" val="2954162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37664-F2D9-4A5B-BD7B-8F1E802FA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Deve-se usar o simple past quando houver: </a:t>
            </a:r>
            <a:r>
              <a:rPr lang="pt-BR" dirty="0">
                <a:solidFill>
                  <a:schemeClr val="tx1"/>
                </a:solidFill>
              </a:rPr>
              <a:t>(10 pontos)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3325E6-144C-42AA-9BB0-99047870403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[ a ] Ações passada em andamento</a:t>
            </a:r>
          </a:p>
          <a:p>
            <a:r>
              <a:rPr lang="pt-BR" sz="2800" dirty="0"/>
              <a:t>[ b ] Ações presentes contínuas</a:t>
            </a:r>
          </a:p>
          <a:p>
            <a:r>
              <a:rPr lang="pt-BR" sz="2800" dirty="0"/>
              <a:t>[ c ] Ações passadas já concluídas.</a:t>
            </a:r>
          </a:p>
          <a:p>
            <a:r>
              <a:rPr lang="pt-BR" sz="2800" dirty="0"/>
              <a:t>[ d ] Ações futurísticas</a:t>
            </a:r>
          </a:p>
        </p:txBody>
      </p:sp>
    </p:spTree>
    <p:extLst>
      <p:ext uri="{BB962C8B-B14F-4D97-AF65-F5344CB8AC3E}">
        <p14:creationId xmlns:p14="http://schemas.microsoft.com/office/powerpoint/2010/main" val="628366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18136-1DA2-487B-B7FA-6C3D61239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69" y="606287"/>
            <a:ext cx="4943338" cy="1151965"/>
          </a:xfrm>
        </p:spPr>
        <p:txBody>
          <a:bodyPr/>
          <a:lstStyle/>
          <a:p>
            <a:pPr algn="ctr"/>
            <a:r>
              <a:rPr lang="pt-BR" dirty="0"/>
              <a:t>Componentes: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B567DF-233B-4060-ADAF-413129FFCA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4827106" cy="3311189"/>
          </a:xfrm>
        </p:spPr>
        <p:txBody>
          <a:bodyPr/>
          <a:lstStyle/>
          <a:p>
            <a:pPr lvl="0"/>
            <a:r>
              <a:rPr lang="pt-BR" dirty="0"/>
              <a:t>CARLOS DANIEL GALVÃO DE MACEDO SILVA</a:t>
            </a:r>
          </a:p>
          <a:p>
            <a:pPr lvl="0"/>
            <a:r>
              <a:rPr lang="pt-BR" dirty="0"/>
              <a:t>JOALISON DE MEDEIROS ARAUJO</a:t>
            </a:r>
          </a:p>
          <a:p>
            <a:pPr lvl="0"/>
            <a:r>
              <a:rPr lang="pt-BR" dirty="0"/>
              <a:t>JOSÉ ALYSON BEZERRA SANTOS</a:t>
            </a:r>
          </a:p>
          <a:p>
            <a:pPr lvl="0"/>
            <a:r>
              <a:rPr lang="pt-BR" dirty="0"/>
              <a:t>RALLYSON GARCIA LOPES</a:t>
            </a:r>
          </a:p>
          <a:p>
            <a:pPr lvl="0"/>
            <a:r>
              <a:rPr lang="pt-BR" dirty="0"/>
              <a:t>VINICIUS GABRIEL DE ARAUJO FERREIRA</a:t>
            </a:r>
          </a:p>
          <a:p>
            <a:pPr marL="0" indent="0">
              <a:buNone/>
            </a:pPr>
            <a:endParaRPr lang="pt-BR" b="1" dirty="0"/>
          </a:p>
          <a:p>
            <a:endParaRPr lang="pt-BR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9ED5D69-3CA1-425F-AE1E-03520DF49FC9}"/>
              </a:ext>
            </a:extLst>
          </p:cNvPr>
          <p:cNvSpPr txBox="1">
            <a:spLocks/>
          </p:cNvSpPr>
          <p:nvPr/>
        </p:nvSpPr>
        <p:spPr>
          <a:xfrm>
            <a:off x="6215269" y="1934818"/>
            <a:ext cx="4827106" cy="1597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CRISTIANE DE BRITO CRUZ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b="1" dirty="0"/>
          </a:p>
          <a:p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CB6944E-33A7-4D39-9307-5C2E675E0C4A}"/>
              </a:ext>
            </a:extLst>
          </p:cNvPr>
          <p:cNvSpPr txBox="1">
            <a:spLocks/>
          </p:cNvSpPr>
          <p:nvPr/>
        </p:nvSpPr>
        <p:spPr>
          <a:xfrm>
            <a:off x="5651778" y="606287"/>
            <a:ext cx="4943338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/>
              <a:t>PROFESSORA:</a:t>
            </a:r>
          </a:p>
        </p:txBody>
      </p:sp>
    </p:spTree>
    <p:extLst>
      <p:ext uri="{BB962C8B-B14F-4D97-AF65-F5344CB8AC3E}">
        <p14:creationId xmlns:p14="http://schemas.microsoft.com/office/powerpoint/2010/main" val="3184471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37664-F2D9-4A5B-BD7B-8F1E802FA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400" dirty="0"/>
              <a:t>4. Na cena vista, Qual das falas a seguir contém verbo </a:t>
            </a:r>
            <a:r>
              <a:rPr lang="pt-BR" sz="4400" u="sng" dirty="0"/>
              <a:t>irregular? </a:t>
            </a:r>
            <a:r>
              <a:rPr lang="pt-BR" sz="4400" dirty="0">
                <a:solidFill>
                  <a:schemeClr val="tx1"/>
                </a:solidFill>
              </a:rPr>
              <a:t>(20 pontos)</a:t>
            </a:r>
            <a:endParaRPr lang="pt-BR" sz="4400" u="sng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3325E6-144C-42AA-9BB0-99047870403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[ a ] </a:t>
            </a:r>
            <a:r>
              <a:rPr lang="en-US" sz="2800" dirty="0"/>
              <a:t>I can only listen in bits and pieces.</a:t>
            </a:r>
          </a:p>
          <a:p>
            <a:r>
              <a:rPr lang="pt-BR" sz="2800" dirty="0"/>
              <a:t>[ b ] Ok, back then.</a:t>
            </a:r>
          </a:p>
          <a:p>
            <a:r>
              <a:rPr lang="pt-BR" sz="2800" dirty="0"/>
              <a:t>[ c ] I freak out.</a:t>
            </a:r>
          </a:p>
          <a:p>
            <a:r>
              <a:rPr lang="pt-BR" sz="2800" dirty="0"/>
              <a:t>[ d ] But you saw it.</a:t>
            </a:r>
          </a:p>
        </p:txBody>
      </p:sp>
    </p:spTree>
    <p:extLst>
      <p:ext uri="{BB962C8B-B14F-4D97-AF65-F5344CB8AC3E}">
        <p14:creationId xmlns:p14="http://schemas.microsoft.com/office/powerpoint/2010/main" val="2672014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37664-F2D9-4A5B-BD7B-8F1E802FA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5- DE ACORDO COM A CENA VISTA Qual alternativa completa a frase da </a:t>
            </a:r>
            <a:r>
              <a:rPr lang="pt-BR" sz="3600" dirty="0" err="1"/>
              <a:t>série:"I</a:t>
            </a:r>
            <a:r>
              <a:rPr lang="pt-BR" sz="3600" dirty="0"/>
              <a:t> ____ it </a:t>
            </a:r>
            <a:r>
              <a:rPr lang="pt-BR" sz="3600" dirty="0" err="1"/>
              <a:t>was</a:t>
            </a:r>
            <a:r>
              <a:rPr lang="pt-BR" sz="3600" dirty="0"/>
              <a:t> </a:t>
            </a:r>
            <a:r>
              <a:rPr lang="pt-BR" sz="3600" dirty="0" err="1"/>
              <a:t>that</a:t>
            </a:r>
            <a:r>
              <a:rPr lang="pt-BR" sz="3600" dirty="0"/>
              <a:t> big a </a:t>
            </a:r>
            <a:r>
              <a:rPr lang="pt-BR" sz="3600" dirty="0" err="1"/>
              <a:t>deal</a:t>
            </a:r>
            <a:r>
              <a:rPr lang="pt-BR" sz="3600" dirty="0"/>
              <a:t>“ </a:t>
            </a:r>
            <a:r>
              <a:rPr lang="pt-BR" sz="3600" dirty="0">
                <a:solidFill>
                  <a:schemeClr val="tx1"/>
                </a:solidFill>
              </a:rPr>
              <a:t>(20 pontos)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3325E6-144C-42AA-9BB0-99047870403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[ a ] </a:t>
            </a:r>
            <a:r>
              <a:rPr lang="en-US" sz="2800" dirty="0"/>
              <a:t>Ate DON’T’.</a:t>
            </a:r>
          </a:p>
          <a:p>
            <a:r>
              <a:rPr lang="pt-BR" sz="2800" dirty="0"/>
              <a:t>[ b ] DONT </a:t>
            </a:r>
            <a:r>
              <a:rPr lang="pt-BR" sz="2800" dirty="0" err="1"/>
              <a:t>think</a:t>
            </a:r>
            <a:r>
              <a:rPr lang="pt-BR" sz="2800" dirty="0"/>
              <a:t>.</a:t>
            </a:r>
          </a:p>
          <a:p>
            <a:r>
              <a:rPr lang="pt-BR" sz="2800" dirty="0"/>
              <a:t>[ c ] </a:t>
            </a:r>
            <a:r>
              <a:rPr lang="pt-BR" sz="2800" dirty="0" err="1"/>
              <a:t>didn't</a:t>
            </a:r>
            <a:r>
              <a:rPr lang="pt-BR" sz="2800" dirty="0"/>
              <a:t> </a:t>
            </a:r>
            <a:r>
              <a:rPr lang="pt-BR" sz="2800" dirty="0" err="1"/>
              <a:t>think</a:t>
            </a:r>
            <a:r>
              <a:rPr lang="pt-BR" sz="2800" dirty="0"/>
              <a:t>.</a:t>
            </a:r>
          </a:p>
          <a:p>
            <a:r>
              <a:rPr lang="pt-BR" sz="2800" dirty="0"/>
              <a:t>[ d ] </a:t>
            </a:r>
            <a:r>
              <a:rPr lang="pt-BR" sz="2800" dirty="0" err="1"/>
              <a:t>Held</a:t>
            </a:r>
            <a:r>
              <a:rPr lang="pt-BR" sz="2800" dirty="0"/>
              <a:t> NOT </a:t>
            </a:r>
          </a:p>
        </p:txBody>
      </p:sp>
    </p:spTree>
    <p:extLst>
      <p:ext uri="{BB962C8B-B14F-4D97-AF65-F5344CB8AC3E}">
        <p14:creationId xmlns:p14="http://schemas.microsoft.com/office/powerpoint/2010/main" val="135957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37664-F2D9-4A5B-BD7B-8F1E802FA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6- Qual das falas a seguir contém um verbo </a:t>
            </a:r>
            <a:r>
              <a:rPr lang="pt-BR" sz="3600" u="sng" dirty="0"/>
              <a:t>irregular</a:t>
            </a:r>
            <a:r>
              <a:rPr lang="pt-BR" sz="3600" dirty="0"/>
              <a:t>? </a:t>
            </a:r>
            <a:r>
              <a:rPr lang="pt-BR" sz="3600" dirty="0">
                <a:solidFill>
                  <a:schemeClr val="tx1"/>
                </a:solidFill>
              </a:rPr>
              <a:t>(10 pontos)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3325E6-144C-42AA-9BB0-99047870403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[ a ] </a:t>
            </a:r>
            <a:r>
              <a:rPr lang="en-US" sz="2800" dirty="0"/>
              <a:t>Does </a:t>
            </a:r>
            <a:r>
              <a:rPr lang="en-US" sz="2800" dirty="0" err="1"/>
              <a:t>everynthing</a:t>
            </a:r>
            <a:r>
              <a:rPr lang="en-US" sz="2800" dirty="0"/>
              <a:t> that happened to her go back to you and that list.</a:t>
            </a:r>
          </a:p>
          <a:p>
            <a:r>
              <a:rPr lang="pt-BR" sz="2800" dirty="0"/>
              <a:t>[ b ] </a:t>
            </a:r>
            <a:r>
              <a:rPr lang="en-US" sz="2800" dirty="0"/>
              <a:t>Well, </a:t>
            </a:r>
            <a:r>
              <a:rPr lang="en-US" sz="2800" dirty="0" err="1"/>
              <a:t>i</a:t>
            </a:r>
            <a:r>
              <a:rPr lang="en-US" sz="2800" dirty="0"/>
              <a:t> think it all started the night of Jessica's party.</a:t>
            </a:r>
          </a:p>
          <a:p>
            <a:r>
              <a:rPr lang="pt-BR" sz="2800" dirty="0"/>
              <a:t>[ c ] </a:t>
            </a:r>
            <a:r>
              <a:rPr lang="en-US" sz="2800" dirty="0" err="1"/>
              <a:t>Tought</a:t>
            </a:r>
            <a:r>
              <a:rPr lang="en-US" sz="2800" dirty="0"/>
              <a:t> maybe </a:t>
            </a:r>
            <a:r>
              <a:rPr lang="en-US" sz="2800" dirty="0" err="1"/>
              <a:t>i'd</a:t>
            </a:r>
            <a:r>
              <a:rPr lang="en-US" sz="2800" dirty="0"/>
              <a:t> dreamed the whole thin.</a:t>
            </a:r>
          </a:p>
          <a:p>
            <a:r>
              <a:rPr lang="pt-BR" sz="2800" dirty="0"/>
              <a:t>[ d ] </a:t>
            </a:r>
            <a:r>
              <a:rPr lang="en-US" sz="2800" dirty="0"/>
              <a:t>I can only listen in bits and pieces.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638829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4611C3-3DEB-43D7-81F6-F8D1B1F54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RefERÊncias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60FAE4-DAA4-4B77-97AF-DC0EDD5368C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https://ororo.tv/pt</a:t>
            </a:r>
            <a:endParaRPr lang="pt-BR" dirty="0"/>
          </a:p>
          <a:p>
            <a:r>
              <a:rPr lang="pt-BR" dirty="0">
                <a:hlinkClick r:id="rId3"/>
              </a:rPr>
              <a:t>https://www.baixarseriesmp4.org</a:t>
            </a:r>
            <a:endParaRPr lang="pt-BR" dirty="0"/>
          </a:p>
          <a:p>
            <a:r>
              <a:rPr lang="pt-BR" dirty="0">
                <a:hlinkClick r:id="rId4"/>
              </a:rPr>
              <a:t>https://www.todamateria.com.br/simple-past/</a:t>
            </a:r>
            <a:endParaRPr lang="pt-BR" dirty="0"/>
          </a:p>
          <a:p>
            <a:r>
              <a:rPr lang="pt-BR" dirty="0">
                <a:hlinkClick r:id="rId5"/>
              </a:rPr>
              <a:t>https://www.infoescola.com/ingles/passado-simples-simple-past/</a:t>
            </a:r>
            <a:endParaRPr lang="pt-BR" dirty="0"/>
          </a:p>
          <a:p>
            <a:r>
              <a:rPr lang="pt-BR" dirty="0">
                <a:hlinkClick r:id="rId6"/>
              </a:rPr>
              <a:t>https://englishlive.ef.com/pt-br/blog/o-passado-em-ingles-simple-past/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3724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78C617-C25C-4BB1-B470-D717EF45A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Quando usar?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CBA9F5-0773-4EDC-839F-287952B8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977400"/>
            <a:ext cx="10394707" cy="2380224"/>
          </a:xfrm>
        </p:spPr>
        <p:txBody>
          <a:bodyPr/>
          <a:lstStyle/>
          <a:p>
            <a:pPr marL="0" indent="0" fontAlgn="base">
              <a:buNone/>
            </a:pPr>
            <a:r>
              <a:rPr lang="pt-BR" sz="2800" dirty="0"/>
              <a:t>	O Simple Past é usado para indicar ações passadas já concluídas, ou seja, para falar de fatos que já aconteceram.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3973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CDC3F-1A9F-48C1-BD74-CC140D139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Formação do </a:t>
            </a:r>
            <a:r>
              <a:rPr lang="pt-BR" dirty="0"/>
              <a:t>Simple Past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AF51D1-0DCA-4EBE-9249-4D4E33481F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261782"/>
            <a:ext cx="10394707" cy="3311189"/>
          </a:xfrm>
        </p:spPr>
        <p:txBody>
          <a:bodyPr/>
          <a:lstStyle/>
          <a:p>
            <a:pPr marL="0" indent="0" fontAlgn="base">
              <a:buNone/>
            </a:pPr>
            <a:r>
              <a:rPr lang="pt-BR" sz="2800" dirty="0"/>
              <a:t>	A formação básica do Simple Past é feita com o uso do auxiliar did nas formas negativa e interrogativa, e com o acréscimo de –ed, –ied ou –d ao final do verbo (</a:t>
            </a:r>
            <a:r>
              <a:rPr lang="pt-BR" sz="2800" dirty="0">
                <a:solidFill>
                  <a:schemeClr val="accent1"/>
                </a:solidFill>
              </a:rPr>
              <a:t>regular</a:t>
            </a:r>
            <a:r>
              <a:rPr lang="pt-BR" sz="2800" dirty="0"/>
              <a:t>) principal no infinitivo, sem o to, na forma afirmativa.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717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55CB01-DC7B-4CC1-88F1-A3DA44AB5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57200"/>
            <a:ext cx="10396882" cy="1151965"/>
          </a:xfrm>
        </p:spPr>
        <p:txBody>
          <a:bodyPr/>
          <a:lstStyle/>
          <a:p>
            <a:r>
              <a:rPr lang="pt-BR" dirty="0"/>
              <a:t>Exemplo: verbo to dance</a:t>
            </a:r>
          </a:p>
        </p:txBody>
      </p:sp>
      <p:graphicFrame>
        <p:nvGraphicFramePr>
          <p:cNvPr id="9" name="Espaço Reservado para Conteúdo 8">
            <a:extLst>
              <a:ext uri="{FF2B5EF4-FFF2-40B4-BE49-F238E27FC236}">
                <a16:creationId xmlns:a16="http://schemas.microsoft.com/office/drawing/2014/main" id="{9F7FFDE9-75CC-4A22-B79B-BCAFAE830C9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29936932"/>
              </p:ext>
            </p:extLst>
          </p:nvPr>
        </p:nvGraphicFramePr>
        <p:xfrm>
          <a:off x="357809" y="1371600"/>
          <a:ext cx="1114839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4195">
                  <a:extLst>
                    <a:ext uri="{9D8B030D-6E8A-4147-A177-3AD203B41FA5}">
                      <a16:colId xmlns:a16="http://schemas.microsoft.com/office/drawing/2014/main" val="4001275483"/>
                    </a:ext>
                  </a:extLst>
                </a:gridCol>
                <a:gridCol w="5574195">
                  <a:extLst>
                    <a:ext uri="{9D8B030D-6E8A-4147-A177-3AD203B41FA5}">
                      <a16:colId xmlns:a16="http://schemas.microsoft.com/office/drawing/2014/main" val="2506507364"/>
                    </a:ext>
                  </a:extLst>
                </a:gridCol>
              </a:tblGrid>
              <a:tr h="441739"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/>
                        <a:t>INTERROGATIVE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573553"/>
                  </a:ext>
                </a:extLst>
              </a:tr>
              <a:tr h="441739">
                <a:tc>
                  <a:txBody>
                    <a:bodyPr/>
                    <a:lstStyle/>
                    <a:p>
                      <a:pPr algn="ctr"/>
                      <a:r>
                        <a:rPr lang="pt-BR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DID NOT DANCE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DID I DANCE?</a:t>
                      </a:r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776447"/>
                  </a:ext>
                </a:extLst>
              </a:tr>
              <a:tr h="441739">
                <a:tc>
                  <a:txBody>
                    <a:bodyPr/>
                    <a:lstStyle/>
                    <a:p>
                      <a:pPr algn="ctr"/>
                      <a:r>
                        <a:rPr lang="pt-BR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DID NOT DANCE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DID YOU DANCE?</a:t>
                      </a:r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310699"/>
                  </a:ext>
                </a:extLst>
              </a:tr>
              <a:tr h="441739">
                <a:tc>
                  <a:txBody>
                    <a:bodyPr/>
                    <a:lstStyle/>
                    <a:p>
                      <a:pPr algn="ctr"/>
                      <a:r>
                        <a:rPr lang="pt-BR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DID NOT DANCE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DID HE DANCE?</a:t>
                      </a:r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872351"/>
                  </a:ext>
                </a:extLst>
              </a:tr>
              <a:tr h="441739">
                <a:tc>
                  <a:txBody>
                    <a:bodyPr/>
                    <a:lstStyle/>
                    <a:p>
                      <a:pPr algn="ctr"/>
                      <a:r>
                        <a:rPr lang="pt-BR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 DID NOT DANCE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DID SHE DANCE?</a:t>
                      </a:r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588286"/>
                  </a:ext>
                </a:extLst>
              </a:tr>
              <a:tr h="441739">
                <a:tc>
                  <a:txBody>
                    <a:bodyPr/>
                    <a:lstStyle/>
                    <a:p>
                      <a:pPr algn="ctr"/>
                      <a:r>
                        <a:rPr lang="pt-BR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DID NOT DANCE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DID IT DANCE?</a:t>
                      </a:r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453167"/>
                  </a:ext>
                </a:extLst>
              </a:tr>
              <a:tr h="441739">
                <a:tc>
                  <a:txBody>
                    <a:bodyPr/>
                    <a:lstStyle/>
                    <a:p>
                      <a:pPr algn="ctr"/>
                      <a:r>
                        <a:rPr lang="pt-BR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DID NOT DANCE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DID WE DANCE?</a:t>
                      </a:r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42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DID NOT DANCE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DID YOU DANCE?</a:t>
                      </a:r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655279"/>
                  </a:ext>
                </a:extLst>
              </a:tr>
              <a:tr h="441739">
                <a:tc>
                  <a:txBody>
                    <a:bodyPr/>
                    <a:lstStyle/>
                    <a:p>
                      <a:pPr algn="ctr"/>
                      <a:r>
                        <a:rPr lang="pt-BR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DID NOT DANCE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DID THEY DANCE?</a:t>
                      </a:r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068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969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9C6916-F93A-4AC2-B439-71C7FD9E1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Simple past: Irregular verbs 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79BB2A-2619-44F8-AF32-ACE3D574EC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6530" y="1837765"/>
            <a:ext cx="10394707" cy="3767905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pt-BR" sz="2800" dirty="0"/>
              <a:t>	Os verbos irregulares não seguem o padrão de formação do Simple Past dos verbos regulares. </a:t>
            </a:r>
          </a:p>
          <a:p>
            <a:pPr marL="0" indent="0" fontAlgn="base">
              <a:buNone/>
            </a:pPr>
            <a:endParaRPr lang="pt-BR" sz="2800" dirty="0"/>
          </a:p>
          <a:p>
            <a:pPr marL="0" indent="0" fontAlgn="base">
              <a:buNone/>
            </a:pPr>
            <a:r>
              <a:rPr lang="pt-BR" sz="2800" dirty="0"/>
              <a:t>	Se quiser saber uma grande quantidade de verbos irregulares acesse:</a:t>
            </a:r>
          </a:p>
          <a:p>
            <a:pPr fontAlgn="base"/>
            <a:r>
              <a:rPr lang="pt-BR" sz="2800" dirty="0">
                <a:solidFill>
                  <a:schemeClr val="accent1"/>
                </a:solidFill>
              </a:rPr>
              <a:t>http://igepp.com.br/uploads/arquivos/lista_de_verbos_irregulares_com_traduc.pdf</a:t>
            </a:r>
          </a:p>
          <a:p>
            <a:pPr marL="0" indent="0" fontAlgn="base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2841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1AD5E-AABD-4AB3-9637-19C862B4D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887" y="492980"/>
            <a:ext cx="9836425" cy="506896"/>
          </a:xfrm>
        </p:spPr>
        <p:txBody>
          <a:bodyPr>
            <a:normAutofit/>
          </a:bodyPr>
          <a:lstStyle/>
          <a:p>
            <a:r>
              <a:rPr lang="pt-BR" sz="2800" dirty="0"/>
              <a:t>Verbos irregulares com formato parecido</a:t>
            </a: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5506EAAB-F133-4F6C-A090-09AB302D9AA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63064752"/>
              </p:ext>
            </p:extLst>
          </p:nvPr>
        </p:nvGraphicFramePr>
        <p:xfrm>
          <a:off x="898525" y="1152940"/>
          <a:ext cx="10394949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983">
                  <a:extLst>
                    <a:ext uri="{9D8B030D-6E8A-4147-A177-3AD203B41FA5}">
                      <a16:colId xmlns:a16="http://schemas.microsoft.com/office/drawing/2014/main" val="618158260"/>
                    </a:ext>
                  </a:extLst>
                </a:gridCol>
                <a:gridCol w="3464983">
                  <a:extLst>
                    <a:ext uri="{9D8B030D-6E8A-4147-A177-3AD203B41FA5}">
                      <a16:colId xmlns:a16="http://schemas.microsoft.com/office/drawing/2014/main" val="3466256332"/>
                    </a:ext>
                  </a:extLst>
                </a:gridCol>
                <a:gridCol w="3464983">
                  <a:extLst>
                    <a:ext uri="{9D8B030D-6E8A-4147-A177-3AD203B41FA5}">
                      <a16:colId xmlns:a16="http://schemas.microsoft.com/office/drawing/2014/main" val="17912990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/>
                        <a:t>INFINITIVE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/>
                        <a:t>SIMPLE PAST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/>
                        <a:t>TRANSLATION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191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000" i="0" dirty="0"/>
                        <a:t>AWAKE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0" dirty="0"/>
                        <a:t>AWOKE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0" dirty="0"/>
                        <a:t>DESPERTAR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983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i="0" dirty="0"/>
                        <a:t>BECOME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0" dirty="0"/>
                        <a:t>BECAME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0" dirty="0"/>
                        <a:t>TORNAR-SE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1077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i="0" dirty="0"/>
                        <a:t>BEFALL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0" dirty="0"/>
                        <a:t>BEFELL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0" dirty="0"/>
                        <a:t>ACONTECER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9980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i="0" u="none" strike="noStrike" dirty="0">
                          <a:effectLst/>
                        </a:rPr>
                        <a:t>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0" u="none" strike="noStrike" dirty="0">
                          <a:effectLst/>
                        </a:rPr>
                        <a:t>CAME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0" u="none" strike="noStrike" dirty="0">
                          <a:effectLst/>
                        </a:rPr>
                        <a:t>VIR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4131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i="0" u="none" strike="noStrike" dirty="0">
                          <a:effectLst/>
                        </a:rPr>
                        <a:t>FIGHT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0" u="none" strike="noStrike" dirty="0">
                          <a:effectLst/>
                        </a:rPr>
                        <a:t>FOUGHT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0" dirty="0"/>
                        <a:t>LUTAR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616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i="0" u="none" strike="noStrike" dirty="0">
                          <a:effectLst/>
                        </a:rPr>
                        <a:t>FORGET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0" u="none" strike="noStrike" dirty="0">
                          <a:effectLst/>
                        </a:rPr>
                        <a:t>FORGOT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0" dirty="0"/>
                        <a:t>ESQUECER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886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i="0" u="none" strike="noStrike" dirty="0">
                          <a:effectLst/>
                        </a:rPr>
                        <a:t>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0" u="none" strike="noStrike" dirty="0">
                          <a:effectLst/>
                        </a:rPr>
                        <a:t>GOT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OBTER</a:t>
                      </a:r>
                      <a:endParaRPr lang="pt-BR" sz="20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621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i="0" u="none" strike="noStrike" dirty="0">
                          <a:effectLst/>
                        </a:rPr>
                        <a:t>GIVE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0" u="none" strike="noStrike" dirty="0">
                          <a:effectLst/>
                        </a:rPr>
                        <a:t>GAVE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</a:t>
                      </a:r>
                      <a:endParaRPr lang="pt-BR" sz="20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846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i="0" u="none" strike="noStrike" dirty="0">
                          <a:effectLst/>
                        </a:rPr>
                        <a:t>HOLD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0" u="none" strike="noStrike" dirty="0">
                          <a:effectLst/>
                        </a:rPr>
                        <a:t>HELD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0" dirty="0"/>
                        <a:t>SEGURAR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517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i="0" u="none" strike="noStrike" dirty="0">
                          <a:effectLst/>
                        </a:rPr>
                        <a:t>SEND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0" u="none" strike="noStrike" dirty="0">
                          <a:effectLst/>
                        </a:rPr>
                        <a:t>SENT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0" dirty="0"/>
                        <a:t>MANDAR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888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i="0" u="none" strike="noStrike" dirty="0">
                          <a:effectLst/>
                        </a:rPr>
                        <a:t>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0" u="none" strike="noStrike" dirty="0">
                          <a:effectLst/>
                        </a:rPr>
                        <a:t>SANG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0" dirty="0"/>
                        <a:t>CANTAR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082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i="0" u="none" strike="noStrike" dirty="0">
                          <a:effectLst/>
                        </a:rPr>
                        <a:t>SWIM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0" u="none" strike="noStrike" dirty="0">
                          <a:effectLst/>
                        </a:rPr>
                        <a:t>SWAM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0" dirty="0"/>
                        <a:t>NADAR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062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379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CC0520-4528-4046-90FB-B7381112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808383"/>
            <a:ext cx="10396882" cy="202096"/>
          </a:xfrm>
        </p:spPr>
        <p:txBody>
          <a:bodyPr>
            <a:normAutofit fontScale="90000"/>
          </a:bodyPr>
          <a:lstStyle/>
          <a:p>
            <a:r>
              <a:rPr lang="pt-BR" dirty="0"/>
              <a:t>Negative Form 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62F104-AD9E-4D88-8B29-76D197A039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625" y="808383"/>
            <a:ext cx="10394707" cy="473102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pt-BR" sz="2800" dirty="0"/>
              <a:t>Para construção de frases negativas no Simple Past, o verbo ”do” é empregado como verbo auxiliar.</a:t>
            </a:r>
          </a:p>
          <a:p>
            <a:pPr marL="0" indent="0" fontAlgn="base">
              <a:buNone/>
            </a:pPr>
            <a:r>
              <a:rPr lang="pt-BR" sz="2800" dirty="0"/>
              <a:t>Sendo assim, utiliza-se o did, que representa o verbo irregular ”do” no passado. O verbo principal não é conjugado no passado, uma vez que o auxiliar já indica o tempo verbal.</a:t>
            </a:r>
          </a:p>
          <a:p>
            <a:pPr marL="0" indent="0" fontAlgn="base">
              <a:buNone/>
            </a:pPr>
            <a:r>
              <a:rPr lang="pt-BR" sz="2800" dirty="0"/>
              <a:t>Sua estrutura frasal é da seguinte forma:</a:t>
            </a:r>
          </a:p>
          <a:p>
            <a:pPr marL="0" indent="0" fontAlgn="base">
              <a:buNone/>
            </a:pPr>
            <a:r>
              <a:rPr lang="pt-BR" sz="2800" dirty="0"/>
              <a:t>Sujeito + did + not + verbo principal + complemento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9377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CC0520-4528-4046-90FB-B7381112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808383"/>
            <a:ext cx="10396882" cy="202096"/>
          </a:xfrm>
        </p:spPr>
        <p:txBody>
          <a:bodyPr>
            <a:normAutofit fontScale="90000"/>
          </a:bodyPr>
          <a:lstStyle/>
          <a:p>
            <a:r>
              <a:rPr lang="pt-BR" dirty="0"/>
              <a:t>Negative Form 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62F104-AD9E-4D88-8B29-76D197A039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625" y="808383"/>
            <a:ext cx="10394707" cy="4731026"/>
          </a:xfrm>
        </p:spPr>
        <p:txBody>
          <a:bodyPr>
            <a:normAutofit/>
          </a:bodyPr>
          <a:lstStyle/>
          <a:p>
            <a:r>
              <a:rPr lang="pt-BR" sz="2800" dirty="0"/>
              <a:t>EXEMPLOS DE FRASES NEGATIVAS NO PASSADO SIMPLES:</a:t>
            </a:r>
          </a:p>
          <a:p>
            <a:pPr marL="0" indent="0">
              <a:buNone/>
            </a:pPr>
            <a:endParaRPr lang="pt-BR" sz="2400" dirty="0"/>
          </a:p>
          <a:p>
            <a:pPr lvl="3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She did not like the  PHYSICS teacher  </a:t>
            </a:r>
          </a:p>
          <a:p>
            <a:pPr marL="0" indent="0">
              <a:buNone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  <a:r>
              <a:rPr lang="pt-BR" dirty="0"/>
              <a:t>OU DA FORMA ABREVIADA: ( DIDN’T )</a:t>
            </a:r>
          </a:p>
          <a:p>
            <a:pPr lvl="3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She didn’t like the  PHYSICS teacher  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6506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796</TotalTime>
  <Words>658</Words>
  <Application>Microsoft Office PowerPoint</Application>
  <PresentationFormat>Widescreen</PresentationFormat>
  <Paragraphs>156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6" baseType="lpstr">
      <vt:lpstr>Arial</vt:lpstr>
      <vt:lpstr>Impact</vt:lpstr>
      <vt:lpstr>Evento Principal</vt:lpstr>
      <vt:lpstr>Simple past</vt:lpstr>
      <vt:lpstr>Componentes:</vt:lpstr>
      <vt:lpstr>Quando usar? </vt:lpstr>
      <vt:lpstr>Formação do Simple Past </vt:lpstr>
      <vt:lpstr>Exemplo: verbo to dance</vt:lpstr>
      <vt:lpstr>Simple past: Irregular verbs </vt:lpstr>
      <vt:lpstr>Verbos irregulares com formato parecido</vt:lpstr>
      <vt:lpstr>Negative Form  </vt:lpstr>
      <vt:lpstr>Negative Form  </vt:lpstr>
      <vt:lpstr>INTERROGATIVE Form  </vt:lpstr>
      <vt:lpstr>INTERROGATIVE Form  </vt:lpstr>
      <vt:lpstr>Série escolhida: 13 REASONS WHY 1ª TEMPORADA 3º EPISÓDIO</vt:lpstr>
      <vt:lpstr>Verbos irregulares no past simples da cena:</vt:lpstr>
      <vt:lpstr>Simple past, negative form on the scene</vt:lpstr>
      <vt:lpstr>Simple past, interrogative form on the scene</vt:lpstr>
      <vt:lpstr>Questions </vt:lpstr>
      <vt:lpstr>1. Qual é a estrutura frasal do simple past na forma negativa? (20 pontos)</vt:lpstr>
      <vt:lpstr>2. Qual é a estrutura frasal do simple past na forma interrogativa? (20 pontos)</vt:lpstr>
      <vt:lpstr>3. Deve-se usar o simple past quando houver: (10 pontos)</vt:lpstr>
      <vt:lpstr>4. Na cena vista, Qual das falas a seguir contém verbo irregular? (20 pontos)</vt:lpstr>
      <vt:lpstr>5- DE ACORDO COM A CENA VISTA Qual alternativa completa a frase da série:"I ____ it was that big a deal“ (20 pontos)</vt:lpstr>
      <vt:lpstr>6- Qual das falas a seguir contém um verbo irregular? (10 pontos)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past</dc:title>
  <dc:creator>Alyson Santos</dc:creator>
  <cp:lastModifiedBy>Alyson Santos</cp:lastModifiedBy>
  <cp:revision>22</cp:revision>
  <dcterms:created xsi:type="dcterms:W3CDTF">2019-03-30T13:10:03Z</dcterms:created>
  <dcterms:modified xsi:type="dcterms:W3CDTF">2019-04-02T01:06:19Z</dcterms:modified>
</cp:coreProperties>
</file>